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comments/comment1.xml" ContentType="application/vnd.openxmlformats-officedocument.presentationml.comments+xml"/>
  <Override PartName="/ppt/comments/comment2.xml" ContentType="application/vnd.openxmlformats-officedocument.presentationml.comments+xml"/>
  <Override PartName="/ppt/presentation.xml" ContentType="application/vnd.openxmlformats-officedocument.presentationml.presentation.main+xml"/>
  <Override PartName="/ppt/presProps.xml" ContentType="application/vnd.openxmlformats-officedocument.presentationml.presProps+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id="0" initials="" name="Geoffrey Laleau" lastIdx="3"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6.xml" Type="http://schemas.openxmlformats.org/officeDocument/2006/relationships/slide" Id="rId12"/><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19.xml" Type="http://schemas.openxmlformats.org/officeDocument/2006/relationships/slide" Id="rId25"/><Relationship Target="presProps.xml" Type="http://schemas.openxmlformats.org/officeDocument/2006/relationships/presProps" Id="rId2"/><Relationship Target="slides/slide15.xml" Type="http://schemas.openxmlformats.org/officeDocument/2006/relationships/slide" Id="rId21"/><Relationship Target="theme/theme3.xml" Type="http://schemas.openxmlformats.org/officeDocument/2006/relationships/theme" Id="rId1"/><Relationship Target="slides/slide16.xml" Type="http://schemas.openxmlformats.org/officeDocument/2006/relationships/slide" Id="rId22"/><Relationship Target="commentAuthors.xml" Type="http://schemas.openxmlformats.org/officeDocument/2006/relationships/commentAuthors" Id="rId4"/><Relationship Target="slides/slide17.xml" Type="http://schemas.openxmlformats.org/officeDocument/2006/relationships/slide" Id="rId23"/><Relationship Target="tableStyles.xml" Type="http://schemas.openxmlformats.org/officeDocument/2006/relationships/tableStyles" Id="rId3"/><Relationship Target="slides/slide18.xml" Type="http://schemas.openxmlformats.org/officeDocument/2006/relationships/slide" Id="rId24"/><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1.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3" authorId="0">
    <p:pos y="0" x="6000"/>
    <p:text>Image is Property of AAII.cmo</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1" authorId="0">
    <p:pos y="0" x="6000"/>
    <p:text>This information can be found on Wikipedia.com</p:text>
  </p:cm>
  <p:cm idx="2" authorId="0">
    <p:pos y="100" x="6000"/>
    <p:text>This information is property of accountingtoday.com
and was written by Michael Cohn</p:text>
  </p:cm>
</p:cmLst>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 name="Shape 30"/>
        <p:cNvGrpSpPr/>
        <p:nvPr/>
      </p:nvGrpSpPr>
      <p:grpSpPr>
        <a:xfrm>
          <a:off y="0" x="0"/>
          <a:ext cy="0" cx="0"/>
          <a:chOff y="0" x="0"/>
          <a:chExt cy="0" cx="0"/>
        </a:xfrm>
      </p:grpSpPr>
      <p:sp>
        <p:nvSpPr>
          <p:cNvPr id="31" name="Shape 3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2" name="Shape 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9" name="Shape 12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5" name="Shape 13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1" name="Shape 1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 name="Shape 36"/>
        <p:cNvGrpSpPr/>
        <p:nvPr/>
      </p:nvGrpSpPr>
      <p:grpSpPr>
        <a:xfrm>
          <a:off y="0" x="0"/>
          <a:ext cy="0" cx="0"/>
          <a:chOff y="0" x="0"/>
          <a:chExt cy="0" cx="0"/>
        </a:xfrm>
      </p:grpSpPr>
      <p:sp>
        <p:nvSpPr>
          <p:cNvPr id="37" name="Shape 3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8" name="Shape 3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4" name="Shape 4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 name="Shape 48"/>
        <p:cNvGrpSpPr/>
        <p:nvPr/>
      </p:nvGrpSpPr>
      <p:grpSpPr>
        <a:xfrm>
          <a:off y="0" x="0"/>
          <a:ext cy="0" cx="0"/>
          <a:chOff y="0" x="0"/>
          <a:chExt cy="0" cx="0"/>
        </a:xfrm>
      </p:grpSpPr>
      <p:sp>
        <p:nvSpPr>
          <p:cNvPr id="49" name="Shape 4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0" name="Shape 5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rot="10800000" flipH="1">
            <a:off y="4124512" x="0"/>
            <a:ext cy="949799" cx="8458200"/>
          </a:xfrm>
          <a:prstGeom prst="rect">
            <a:avLst/>
          </a:prstGeom>
          <a:solidFill>
            <a:schemeClr val="dk2"/>
          </a:solidFill>
          <a:ln>
            <a:noFill/>
          </a:ln>
        </p:spPr>
        <p:txBody>
          <a:bodyPr bIns="45700" rIns="91425" lIns="91425" tIns="45700" anchor="ctr" anchorCtr="0">
            <a:noAutofit/>
          </a:bodyPr>
          <a:lstStyle/>
          <a:p/>
        </p:txBody>
      </p:sp>
      <p:sp>
        <p:nvSpPr>
          <p:cNvPr id="9" name="Shape 9"/>
          <p:cNvSpPr txBox="1"/>
          <p:nvPr>
            <p:ph type="ctrTitle"/>
          </p:nvPr>
        </p:nvSpPr>
        <p:spPr>
          <a:xfrm>
            <a:off y="1734342" x="685800"/>
            <a:ext cy="2245499" cx="7772400"/>
          </a:xfrm>
          <a:prstGeom prst="rect">
            <a:avLst/>
          </a:prstGeom>
          <a:noFill/>
          <a:ln>
            <a:noFill/>
          </a:ln>
        </p:spPr>
        <p:txBody>
          <a:bodyPr bIns="91425" rIns="91425" lIns="91425" tIns="91425" anchor="b" anchorCtr="0"/>
          <a:lstStyle>
            <a:lvl1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1pPr>
            <a:lvl2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2pPr>
            <a:lvl3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3pPr>
            <a:lvl4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4pPr>
            <a:lvl5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5pPr>
            <a:lvl6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6pPr>
            <a:lvl7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7pPr>
            <a:lvl8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8pPr>
            <a:lvl9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9pPr>
          </a:lstStyle>
          <a:p/>
        </p:txBody>
      </p:sp>
      <p:sp>
        <p:nvSpPr>
          <p:cNvPr id="10" name="Shape 10"/>
          <p:cNvSpPr txBox="1"/>
          <p:nvPr>
            <p:ph idx="1" type="subTitle"/>
          </p:nvPr>
        </p:nvSpPr>
        <p:spPr>
          <a:xfrm>
            <a:off y="4124476" x="685800"/>
            <a:ext cy="949799" cx="7772400"/>
          </a:xfrm>
          <a:prstGeom prst="rect">
            <a:avLst/>
          </a:prstGeom>
          <a:noFill/>
          <a:ln>
            <a:noFill/>
          </a:ln>
        </p:spPr>
        <p:txBody>
          <a:bodyPr bIns="91425" rIns="91425" lIns="91425" tIns="91425" anchor="ctr" anchorCtr="0"/>
          <a:lstStyle>
            <a:lvl1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1pPr>
            <a:lvl2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2pPr>
            <a:lvl3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3pPr>
            <a:lvl4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4pPr>
            <a:lvl5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5pPr>
            <a:lvl6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6pPr>
            <a:lvl7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7pPr>
            <a:lvl8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8pPr>
            <a:lvl9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ITLE_AND_BODY">
    <p:spTree>
      <p:nvGrpSpPr>
        <p:cNvPr id="11" name="Shape 11"/>
        <p:cNvGrpSpPr/>
        <p:nvPr/>
      </p:nvGrpSpPr>
      <p:grpSpPr>
        <a:xfrm>
          <a:off y="0" x="0"/>
          <a:ext cy="0" cx="0"/>
          <a:chOff y="0" x="0"/>
          <a:chExt cy="0" cx="0"/>
        </a:xfrm>
      </p:grpSpPr>
      <p:sp>
        <p:nvSpPr>
          <p:cNvPr id="12" name="Shape 12"/>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p:txBody>
      </p:sp>
      <p:sp>
        <p:nvSpPr>
          <p:cNvPr id="13" name="Shape 13"/>
          <p:cNvSpPr txBox="1"/>
          <p:nvPr>
            <p:ph type="title"/>
          </p:nvPr>
        </p:nvSpPr>
        <p:spPr>
          <a:xfrm>
            <a:off y="274637" x="457200"/>
            <a:ext cy="1522199" cx="8229600"/>
          </a:xfrm>
          <a:prstGeom prst="rect">
            <a:avLst/>
          </a:prstGeom>
          <a:noFill/>
          <a:ln>
            <a:noFill/>
          </a:ln>
        </p:spPr>
        <p:txBody>
          <a:bodyPr bIns="91425" rIns="91425" lIns="91425" tIns="91425" anchor="b" anchorCtr="0"/>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p:txBody>
      </p:sp>
      <p:sp>
        <p:nvSpPr>
          <p:cNvPr id="14" name="Shape 14"/>
          <p:cNvSpPr txBox="1"/>
          <p:nvPr>
            <p:ph idx="1" type="body"/>
          </p:nvPr>
        </p:nvSpPr>
        <p:spPr>
          <a:xfrm>
            <a:off y="1947332" x="457200"/>
            <a:ext cy="4620299"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ITLE_AND_TWO_COLUMNS">
    <p:spTree>
      <p:nvGrpSpPr>
        <p:cNvPr id="15" name="Shape 15"/>
        <p:cNvGrpSpPr/>
        <p:nvPr/>
      </p:nvGrpSpPr>
      <p:grpSpPr>
        <a:xfrm>
          <a:off y="0" x="0"/>
          <a:ext cy="0" cx="0"/>
          <a:chOff y="0" x="0"/>
          <a:chExt cy="0" cx="0"/>
        </a:xfrm>
      </p:grpSpPr>
      <p:sp>
        <p:nvSpPr>
          <p:cNvPr id="16" name="Shape 16"/>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p:txBody>
      </p:sp>
      <p:sp>
        <p:nvSpPr>
          <p:cNvPr id="17" name="Shape 17"/>
          <p:cNvSpPr txBox="1"/>
          <p:nvPr>
            <p:ph type="title"/>
          </p:nvPr>
        </p:nvSpPr>
        <p:spPr>
          <a:xfrm>
            <a:off y="274637" x="457200"/>
            <a:ext cy="1522199" cx="8229600"/>
          </a:xfrm>
          <a:prstGeom prst="rect">
            <a:avLst/>
          </a:prstGeom>
          <a:noFill/>
          <a:ln>
            <a:noFill/>
          </a:ln>
        </p:spPr>
        <p:txBody>
          <a:bodyPr bIns="91425" rIns="91425" lIns="91425" tIns="91425" anchor="b" anchorCtr="0"/>
          <a:lstStyle>
            <a:lvl1pPr algn="l" rtl="0">
              <a:spcBef>
                <a:spcPts val="0"/>
              </a:spcBef>
              <a:buSzPct val="100000"/>
              <a:buFont typeface="Arial"/>
              <a:buNone/>
              <a:defRPr b="1" sz="4800">
                <a:solidFill>
                  <a:schemeClr val="lt1"/>
                </a:solidFill>
                <a:latin typeface="Arial"/>
                <a:ea typeface="Arial"/>
                <a:cs typeface="Arial"/>
                <a:sym typeface="Arial"/>
              </a:defRPr>
            </a:lvl1pPr>
            <a:lvl2pPr algn="l" rtl="0">
              <a:spcBef>
                <a:spcPts val="0"/>
              </a:spcBef>
              <a:buSzPct val="100000"/>
              <a:buFont typeface="Arial"/>
              <a:buNone/>
              <a:defRPr b="1" sz="4800">
                <a:solidFill>
                  <a:schemeClr val="lt1"/>
                </a:solidFill>
                <a:latin typeface="Arial"/>
                <a:ea typeface="Arial"/>
                <a:cs typeface="Arial"/>
                <a:sym typeface="Arial"/>
              </a:defRPr>
            </a:lvl2pPr>
            <a:lvl3pPr algn="l" rtl="0">
              <a:spcBef>
                <a:spcPts val="0"/>
              </a:spcBef>
              <a:buSzPct val="100000"/>
              <a:buFont typeface="Arial"/>
              <a:buNone/>
              <a:defRPr b="1" sz="4800">
                <a:solidFill>
                  <a:schemeClr val="lt1"/>
                </a:solidFill>
                <a:latin typeface="Arial"/>
                <a:ea typeface="Arial"/>
                <a:cs typeface="Arial"/>
                <a:sym typeface="Arial"/>
              </a:defRPr>
            </a:lvl3pPr>
            <a:lvl4pPr algn="l" rtl="0">
              <a:spcBef>
                <a:spcPts val="0"/>
              </a:spcBef>
              <a:buSzPct val="100000"/>
              <a:buFont typeface="Arial"/>
              <a:buNone/>
              <a:defRPr b="1" sz="4800">
                <a:solidFill>
                  <a:schemeClr val="lt1"/>
                </a:solidFill>
                <a:latin typeface="Arial"/>
                <a:ea typeface="Arial"/>
                <a:cs typeface="Arial"/>
                <a:sym typeface="Arial"/>
              </a:defRPr>
            </a:lvl4pPr>
            <a:lvl5pPr algn="l" rtl="0">
              <a:spcBef>
                <a:spcPts val="0"/>
              </a:spcBef>
              <a:buSzPct val="100000"/>
              <a:buFont typeface="Arial"/>
              <a:buNone/>
              <a:defRPr b="1" sz="4800">
                <a:solidFill>
                  <a:schemeClr val="lt1"/>
                </a:solidFill>
                <a:latin typeface="Arial"/>
                <a:ea typeface="Arial"/>
                <a:cs typeface="Arial"/>
                <a:sym typeface="Arial"/>
              </a:defRPr>
            </a:lvl5pPr>
            <a:lvl6pPr algn="l" rtl="0">
              <a:spcBef>
                <a:spcPts val="0"/>
              </a:spcBef>
              <a:buSzPct val="100000"/>
              <a:buFont typeface="Arial"/>
              <a:buNone/>
              <a:defRPr b="1" sz="4800">
                <a:solidFill>
                  <a:schemeClr val="lt1"/>
                </a:solidFill>
                <a:latin typeface="Arial"/>
                <a:ea typeface="Arial"/>
                <a:cs typeface="Arial"/>
                <a:sym typeface="Arial"/>
              </a:defRPr>
            </a:lvl6pPr>
            <a:lvl7pPr algn="l" rtl="0">
              <a:spcBef>
                <a:spcPts val="0"/>
              </a:spcBef>
              <a:buSzPct val="100000"/>
              <a:buFont typeface="Arial"/>
              <a:buNone/>
              <a:defRPr b="1" sz="4800">
                <a:solidFill>
                  <a:schemeClr val="lt1"/>
                </a:solidFill>
                <a:latin typeface="Arial"/>
                <a:ea typeface="Arial"/>
                <a:cs typeface="Arial"/>
                <a:sym typeface="Arial"/>
              </a:defRPr>
            </a:lvl7pPr>
            <a:lvl8pPr algn="l" rtl="0">
              <a:spcBef>
                <a:spcPts val="0"/>
              </a:spcBef>
              <a:buSzPct val="100000"/>
              <a:buFont typeface="Arial"/>
              <a:buNone/>
              <a:defRPr b="1" sz="4800">
                <a:solidFill>
                  <a:schemeClr val="lt1"/>
                </a:solidFill>
                <a:latin typeface="Arial"/>
                <a:ea typeface="Arial"/>
                <a:cs typeface="Arial"/>
                <a:sym typeface="Arial"/>
              </a:defRPr>
            </a:lvl8pPr>
            <a:lvl9pPr algn="l" rtl="0">
              <a:spcBef>
                <a:spcPts val="0"/>
              </a:spcBef>
              <a:buSzPct val="100000"/>
              <a:buFont typeface="Arial"/>
              <a:buNone/>
              <a:defRPr b="1" sz="4800">
                <a:solidFill>
                  <a:schemeClr val="lt1"/>
                </a:solidFill>
                <a:latin typeface="Arial"/>
                <a:ea typeface="Arial"/>
                <a:cs typeface="Arial"/>
                <a:sym typeface="Arial"/>
              </a:defRPr>
            </a:lvl9pPr>
          </a:lstStyle>
          <a:p/>
        </p:txBody>
      </p:sp>
      <p:sp>
        <p:nvSpPr>
          <p:cNvPr id="18" name="Shape 18"/>
          <p:cNvSpPr txBox="1"/>
          <p:nvPr>
            <p:ph idx="1" type="body"/>
          </p:nvPr>
        </p:nvSpPr>
        <p:spPr>
          <a:xfrm>
            <a:off y="1947332" x="457200"/>
            <a:ext cy="4620299" cx="40302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19" name="Shape 19"/>
          <p:cNvSpPr txBox="1"/>
          <p:nvPr>
            <p:ph idx="2" type="body"/>
          </p:nvPr>
        </p:nvSpPr>
        <p:spPr>
          <a:xfrm>
            <a:off y="1949211" x="4656667"/>
            <a:ext cy="4620299" cx="40302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_ONLY">
    <p:spTree>
      <p:nvGrpSpPr>
        <p:cNvPr id="20" name="Shape 20"/>
        <p:cNvGrpSpPr/>
        <p:nvPr/>
      </p:nvGrpSpPr>
      <p:grpSpPr>
        <a:xfrm>
          <a:off y="0" x="0"/>
          <a:ext cy="0" cx="0"/>
          <a:chOff y="0" x="0"/>
          <a:chExt cy="0" cx="0"/>
        </a:xfrm>
      </p:grpSpPr>
      <p:sp>
        <p:nvSpPr>
          <p:cNvPr id="21" name="Shape 21"/>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p:txBody>
      </p:sp>
      <p:sp>
        <p:nvSpPr>
          <p:cNvPr id="22" name="Shape 22"/>
          <p:cNvSpPr txBox="1"/>
          <p:nvPr>
            <p:ph type="title"/>
          </p:nvPr>
        </p:nvSpPr>
        <p:spPr>
          <a:xfrm>
            <a:off y="274637" x="457200"/>
            <a:ext cy="1522199" cx="8229600"/>
          </a:xfrm>
          <a:prstGeom prst="rect">
            <a:avLst/>
          </a:prstGeom>
          <a:noFill/>
          <a:ln>
            <a:noFill/>
          </a:ln>
        </p:spPr>
        <p:txBody>
          <a:bodyPr bIns="91425" rIns="91425" lIns="91425" tIns="91425" anchor="b" anchorCtr="0"/>
          <a:lstStyle>
            <a:lvl1pPr algn="l" rtl="0">
              <a:spcBef>
                <a:spcPts val="0"/>
              </a:spcBef>
              <a:buSzPct val="100000"/>
              <a:buFont typeface="Arial"/>
              <a:buNone/>
              <a:defRPr b="1" sz="4800">
                <a:solidFill>
                  <a:schemeClr val="lt1"/>
                </a:solidFill>
                <a:latin typeface="Arial"/>
                <a:ea typeface="Arial"/>
                <a:cs typeface="Arial"/>
                <a:sym typeface="Arial"/>
              </a:defRPr>
            </a:lvl1pPr>
            <a:lvl2pPr algn="l" rtl="0">
              <a:spcBef>
                <a:spcPts val="0"/>
              </a:spcBef>
              <a:buSzPct val="100000"/>
              <a:buFont typeface="Arial"/>
              <a:buNone/>
              <a:defRPr b="1" sz="4800">
                <a:solidFill>
                  <a:schemeClr val="lt1"/>
                </a:solidFill>
                <a:latin typeface="Arial"/>
                <a:ea typeface="Arial"/>
                <a:cs typeface="Arial"/>
                <a:sym typeface="Arial"/>
              </a:defRPr>
            </a:lvl2pPr>
            <a:lvl3pPr algn="l" rtl="0">
              <a:spcBef>
                <a:spcPts val="0"/>
              </a:spcBef>
              <a:buSzPct val="100000"/>
              <a:buFont typeface="Arial"/>
              <a:buNone/>
              <a:defRPr b="1" sz="4800">
                <a:solidFill>
                  <a:schemeClr val="lt1"/>
                </a:solidFill>
                <a:latin typeface="Arial"/>
                <a:ea typeface="Arial"/>
                <a:cs typeface="Arial"/>
                <a:sym typeface="Arial"/>
              </a:defRPr>
            </a:lvl3pPr>
            <a:lvl4pPr algn="l" rtl="0">
              <a:spcBef>
                <a:spcPts val="0"/>
              </a:spcBef>
              <a:buSzPct val="100000"/>
              <a:buFont typeface="Arial"/>
              <a:buNone/>
              <a:defRPr b="1" sz="4800">
                <a:solidFill>
                  <a:schemeClr val="lt1"/>
                </a:solidFill>
                <a:latin typeface="Arial"/>
                <a:ea typeface="Arial"/>
                <a:cs typeface="Arial"/>
                <a:sym typeface="Arial"/>
              </a:defRPr>
            </a:lvl4pPr>
            <a:lvl5pPr algn="l" rtl="0">
              <a:spcBef>
                <a:spcPts val="0"/>
              </a:spcBef>
              <a:buSzPct val="100000"/>
              <a:buFont typeface="Arial"/>
              <a:buNone/>
              <a:defRPr b="1" sz="4800">
                <a:solidFill>
                  <a:schemeClr val="lt1"/>
                </a:solidFill>
                <a:latin typeface="Arial"/>
                <a:ea typeface="Arial"/>
                <a:cs typeface="Arial"/>
                <a:sym typeface="Arial"/>
              </a:defRPr>
            </a:lvl5pPr>
            <a:lvl6pPr algn="l" rtl="0">
              <a:spcBef>
                <a:spcPts val="0"/>
              </a:spcBef>
              <a:buSzPct val="100000"/>
              <a:buFont typeface="Arial"/>
              <a:buNone/>
              <a:defRPr b="1" sz="4800">
                <a:solidFill>
                  <a:schemeClr val="lt1"/>
                </a:solidFill>
                <a:latin typeface="Arial"/>
                <a:ea typeface="Arial"/>
                <a:cs typeface="Arial"/>
                <a:sym typeface="Arial"/>
              </a:defRPr>
            </a:lvl6pPr>
            <a:lvl7pPr algn="l" rtl="0">
              <a:spcBef>
                <a:spcPts val="0"/>
              </a:spcBef>
              <a:buSzPct val="100000"/>
              <a:buFont typeface="Arial"/>
              <a:buNone/>
              <a:defRPr b="1" sz="4800">
                <a:solidFill>
                  <a:schemeClr val="lt1"/>
                </a:solidFill>
                <a:latin typeface="Arial"/>
                <a:ea typeface="Arial"/>
                <a:cs typeface="Arial"/>
                <a:sym typeface="Arial"/>
              </a:defRPr>
            </a:lvl7pPr>
            <a:lvl8pPr algn="l" rtl="0">
              <a:spcBef>
                <a:spcPts val="0"/>
              </a:spcBef>
              <a:buSzPct val="100000"/>
              <a:buFont typeface="Arial"/>
              <a:buNone/>
              <a:defRPr b="1" sz="4800">
                <a:solidFill>
                  <a:schemeClr val="lt1"/>
                </a:solidFill>
                <a:latin typeface="Arial"/>
                <a:ea typeface="Arial"/>
                <a:cs typeface="Arial"/>
                <a:sym typeface="Arial"/>
              </a:defRPr>
            </a:lvl8pPr>
            <a:lvl9pPr algn="l" rtl="0">
              <a:spcBef>
                <a:spcPts val="0"/>
              </a:spcBef>
              <a:buSzPct val="100000"/>
              <a:buFont typeface="Arial"/>
              <a:buNone/>
              <a:defRPr b="1" sz="4800">
                <a:solidFill>
                  <a:schemeClr val="l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23" name="Shape 23"/>
        <p:cNvGrpSpPr/>
        <p:nvPr/>
      </p:nvGrpSpPr>
      <p:grpSpPr>
        <a:xfrm>
          <a:off y="0" x="0"/>
          <a:ext cy="0" cx="0"/>
          <a:chOff y="0" x="0"/>
          <a:chExt cy="0" cx="0"/>
        </a:xfrm>
      </p:grpSpPr>
      <p:sp>
        <p:nvSpPr>
          <p:cNvPr id="24" name="Shape 24"/>
          <p:cNvSpPr/>
          <p:nvPr/>
        </p:nvSpPr>
        <p:spPr>
          <a:xfrm>
            <a:off y="5875078" x="0"/>
            <a:ext cy="692700" cx="8686800"/>
          </a:xfrm>
          <a:prstGeom prst="rect">
            <a:avLst/>
          </a:prstGeom>
          <a:solidFill>
            <a:schemeClr val="dk2"/>
          </a:solidFill>
          <a:ln>
            <a:noFill/>
          </a:ln>
        </p:spPr>
        <p:txBody>
          <a:bodyPr bIns="45700" rIns="91425" lIns="91425" tIns="45700" anchor="ctr" anchorCtr="0">
            <a:noAutofit/>
          </a:bodyPr>
          <a:lstStyle/>
          <a:p/>
        </p:txBody>
      </p:sp>
      <p:sp>
        <p:nvSpPr>
          <p:cNvPr id="25" name="Shape 25"/>
          <p:cNvSpPr txBox="1"/>
          <p:nvPr>
            <p:ph idx="1" type="body"/>
          </p:nvPr>
        </p:nvSpPr>
        <p:spPr>
          <a:xfrm>
            <a:off y="5875078" x="457200"/>
            <a:ext cy="692700" cx="8229600"/>
          </a:xfrm>
          <a:prstGeom prst="rect">
            <a:avLst/>
          </a:prstGeom>
          <a:noFill/>
          <a:ln>
            <a:noFill/>
          </a:ln>
        </p:spPr>
        <p:txBody>
          <a:bodyPr bIns="91425" rIns="91425" lIns="91425" tIns="91425" anchor="ctr" anchorCtr="0"/>
          <a:lstStyle>
            <a:lvl1pPr algn="l" rtl="0" indent="-342900" marL="342900">
              <a:lnSpc>
                <a:spcPct val="100000"/>
              </a:lnSpc>
              <a:spcBef>
                <a:spcPts val="0"/>
              </a:spcBef>
              <a:spcAft>
                <a:spcPts val="0"/>
              </a:spcAft>
              <a:buClr>
                <a:schemeClr val="lt1"/>
              </a:buClr>
              <a:buSzPct val="166666"/>
              <a:buFont typeface="Arial"/>
              <a:buChar char="•"/>
              <a:defRPr b="1" sz="2400" i="0">
                <a:solidFill>
                  <a:schemeClr val="lt1"/>
                </a:solidFill>
              </a:defRPr>
            </a:lvl1pPr>
            <a:lvl2pPr algn="l" rtl="0" indent="-342900" marL="342900">
              <a:lnSpc>
                <a:spcPct val="100000"/>
              </a:lnSpc>
              <a:spcBef>
                <a:spcPts val="0"/>
              </a:spcBef>
              <a:spcAft>
                <a:spcPts val="0"/>
              </a:spcAft>
              <a:buClr>
                <a:schemeClr val="lt1"/>
              </a:buClr>
              <a:buSzPct val="100000"/>
              <a:buFont typeface="Courier New"/>
              <a:buChar char="o"/>
              <a:defRPr b="1" sz="2400" i="0">
                <a:solidFill>
                  <a:schemeClr val="lt1"/>
                </a:solidFill>
              </a:defRPr>
            </a:lvl2pPr>
            <a:lvl3pPr algn="l" rtl="0" indent="-342900" marL="342900">
              <a:lnSpc>
                <a:spcPct val="100000"/>
              </a:lnSpc>
              <a:spcBef>
                <a:spcPts val="0"/>
              </a:spcBef>
              <a:spcAft>
                <a:spcPts val="0"/>
              </a:spcAft>
              <a:buClr>
                <a:schemeClr val="lt1"/>
              </a:buClr>
              <a:buSzPct val="100000"/>
              <a:buFont typeface="Wingdings"/>
              <a:buChar char="§"/>
              <a:defRPr b="1" sz="2400" i="0">
                <a:solidFill>
                  <a:schemeClr val="lt1"/>
                </a:solidFill>
              </a:defRPr>
            </a:lvl3pPr>
            <a:lvl4pPr algn="l" rtl="0" indent="-342900" marL="342900">
              <a:lnSpc>
                <a:spcPct val="100000"/>
              </a:lnSpc>
              <a:spcBef>
                <a:spcPts val="0"/>
              </a:spcBef>
              <a:spcAft>
                <a:spcPts val="0"/>
              </a:spcAft>
              <a:buClr>
                <a:schemeClr val="lt1"/>
              </a:buClr>
              <a:buSzPct val="166666"/>
              <a:buFont typeface="Arial"/>
              <a:buChar char="•"/>
              <a:defRPr b="1" sz="2400" i="0">
                <a:solidFill>
                  <a:schemeClr val="lt1"/>
                </a:solidFill>
              </a:defRPr>
            </a:lvl4pPr>
            <a:lvl5pPr algn="l" rtl="0" indent="-342900" marL="342900">
              <a:lnSpc>
                <a:spcPct val="100000"/>
              </a:lnSpc>
              <a:spcBef>
                <a:spcPts val="0"/>
              </a:spcBef>
              <a:spcAft>
                <a:spcPts val="0"/>
              </a:spcAft>
              <a:buClr>
                <a:schemeClr val="lt1"/>
              </a:buClr>
              <a:buSzPct val="100000"/>
              <a:buFont typeface="Courier New"/>
              <a:buChar char="o"/>
              <a:defRPr b="1" sz="2400" i="0">
                <a:solidFill>
                  <a:schemeClr val="lt1"/>
                </a:solidFill>
              </a:defRPr>
            </a:lvl5pPr>
            <a:lvl6pPr algn="l" rtl="0" indent="-342900" marL="342900">
              <a:lnSpc>
                <a:spcPct val="100000"/>
              </a:lnSpc>
              <a:spcBef>
                <a:spcPts val="0"/>
              </a:spcBef>
              <a:spcAft>
                <a:spcPts val="0"/>
              </a:spcAft>
              <a:buClr>
                <a:schemeClr val="lt1"/>
              </a:buClr>
              <a:buSzPct val="100000"/>
              <a:buFont typeface="Wingdings"/>
              <a:buChar char="§"/>
              <a:defRPr b="1" sz="2400" i="0">
                <a:solidFill>
                  <a:schemeClr val="lt1"/>
                </a:solidFill>
              </a:defRPr>
            </a:lvl6pPr>
            <a:lvl7pPr algn="l" rtl="0" indent="-342900" marL="342900">
              <a:lnSpc>
                <a:spcPct val="100000"/>
              </a:lnSpc>
              <a:spcBef>
                <a:spcPts val="0"/>
              </a:spcBef>
              <a:spcAft>
                <a:spcPts val="0"/>
              </a:spcAft>
              <a:buClr>
                <a:schemeClr val="lt1"/>
              </a:buClr>
              <a:buSzPct val="166666"/>
              <a:buFont typeface="Arial"/>
              <a:buChar char="•"/>
              <a:defRPr b="1" sz="2400" i="0">
                <a:solidFill>
                  <a:schemeClr val="lt1"/>
                </a:solidFill>
              </a:defRPr>
            </a:lvl7pPr>
            <a:lvl8pPr algn="l" rtl="0" indent="-342900" marL="342900">
              <a:lnSpc>
                <a:spcPct val="100000"/>
              </a:lnSpc>
              <a:spcBef>
                <a:spcPts val="0"/>
              </a:spcBef>
              <a:spcAft>
                <a:spcPts val="0"/>
              </a:spcAft>
              <a:buClr>
                <a:schemeClr val="lt1"/>
              </a:buClr>
              <a:buSzPct val="100000"/>
              <a:buFont typeface="Courier New"/>
              <a:buChar char="o"/>
              <a:defRPr b="1" sz="2400" i="0">
                <a:solidFill>
                  <a:schemeClr val="lt1"/>
                </a:solidFill>
              </a:defRPr>
            </a:lvl8pPr>
            <a:lvl9pPr algn="l" rtl="0" indent="-342900" marL="342900">
              <a:lnSpc>
                <a:spcPct val="100000"/>
              </a:lnSpc>
              <a:spcBef>
                <a:spcPts val="0"/>
              </a:spcBef>
              <a:spcAft>
                <a:spcPts val="0"/>
              </a:spcAft>
              <a:buClr>
                <a:schemeClr val="lt1"/>
              </a:buClr>
              <a:buSzPct val="100000"/>
              <a:buFont typeface="Wingdings"/>
              <a:buChar char="§"/>
              <a:defRPr b="1" sz="2400" i="0">
                <a:solidFill>
                  <a:schemeClr val="lt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26" name="Shape 26"/>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522199" cx="8229600"/>
          </a:xfrm>
          <a:prstGeom prst="rect">
            <a:avLst/>
          </a:prstGeom>
          <a:noFill/>
          <a:ln>
            <a:noFill/>
          </a:ln>
        </p:spPr>
        <p:txBody>
          <a:bodyPr bIns="91425" rIns="91425" lIns="91425" tIns="91425" anchor="b" anchorCtr="0"/>
          <a:lstStyle>
            <a:lvl1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1pPr>
            <a:lvl2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2pPr>
            <a:lvl3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3pPr>
            <a:lvl4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4pPr>
            <a:lvl5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5pPr>
            <a:lvl6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6pPr>
            <a:lvl7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7pPr>
            <a:lvl8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8pPr>
            <a:lvl9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9pPr>
          </a:lstStyle>
          <a:p/>
        </p:txBody>
      </p:sp>
      <p:sp>
        <p:nvSpPr>
          <p:cNvPr id="6" name="Shape 6"/>
          <p:cNvSpPr txBox="1"/>
          <p:nvPr>
            <p:ph idx="1" type="body"/>
          </p:nvPr>
        </p:nvSpPr>
        <p:spPr>
          <a:xfrm>
            <a:off y="1947332" x="457200"/>
            <a:ext cy="4620299" cx="8229600"/>
          </a:xfrm>
          <a:prstGeom prst="rect">
            <a:avLst/>
          </a:prstGeom>
          <a:noFill/>
          <a:ln>
            <a:noFill/>
          </a:ln>
        </p:spPr>
        <p:txBody>
          <a:bodyPr bIns="91425" rIns="91425" lIns="91425" tIns="91425" anchor="t" anchorCtr="0"/>
          <a:lstStyle>
            <a:lvl1pPr algn="l" rtl="0" indent="-342900" marL="342900">
              <a:spcBef>
                <a:spcPts val="600"/>
              </a:spcBef>
              <a:buClr>
                <a:schemeClr val="dk2"/>
              </a:buClr>
              <a:buSzPct val="166666"/>
              <a:buFont typeface="Arial"/>
              <a:buChar char="•"/>
              <a:defRPr strike="noStrike" u="none" b="0" cap="none" baseline="0" sz="3000" i="0">
                <a:solidFill>
                  <a:schemeClr val="dk2"/>
                </a:solidFill>
                <a:latin typeface="Arial"/>
                <a:ea typeface="Arial"/>
                <a:cs typeface="Arial"/>
                <a:sym typeface="Arial"/>
              </a:defRPr>
            </a:lvl1pPr>
            <a:lvl2pPr algn="l" rtl="0" indent="-285750" marL="742950">
              <a:spcBef>
                <a:spcPts val="480"/>
              </a:spcBef>
              <a:buClr>
                <a:schemeClr val="dk2"/>
              </a:buClr>
              <a:buSzPct val="100000"/>
              <a:buFont typeface="Courier New"/>
              <a:buChar char="o"/>
              <a:defRPr strike="noStrike" u="none" b="0" cap="none" baseline="0" sz="2400" i="0">
                <a:solidFill>
                  <a:schemeClr val="dk2"/>
                </a:solidFill>
                <a:latin typeface="Arial"/>
                <a:ea typeface="Arial"/>
                <a:cs typeface="Arial"/>
                <a:sym typeface="Arial"/>
              </a:defRPr>
            </a:lvl2pPr>
            <a:lvl3pPr algn="l" rtl="0" indent="-228600" marL="1143000">
              <a:spcBef>
                <a:spcPts val="480"/>
              </a:spcBef>
              <a:buClr>
                <a:schemeClr val="dk2"/>
              </a:buClr>
              <a:buSzPct val="100000"/>
              <a:buFont typeface="Wingdings"/>
              <a:buChar char="§"/>
              <a:defRPr strike="noStrike" u="none" b="0" cap="none" baseline="0" sz="2400" i="0">
                <a:solidFill>
                  <a:schemeClr val="dk2"/>
                </a:solidFill>
                <a:latin typeface="Arial"/>
                <a:ea typeface="Arial"/>
                <a:cs typeface="Arial"/>
                <a:sym typeface="Arial"/>
              </a:defRPr>
            </a:lvl3pPr>
            <a:lvl4pPr algn="l" rtl="0" indent="-228600" marL="16002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4pPr>
            <a:lvl5pPr algn="l" rtl="0" indent="-228600" marL="20574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5pPr>
            <a:lvl6pPr algn="l" rtl="0" indent="-228600" marL="25146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6pPr>
            <a:lvl7pPr algn="l" rtl="0" indent="-228600" marL="29718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7pPr>
            <a:lvl8pPr algn="l" rtl="0" indent="-228600" marL="34290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8pPr>
            <a:lvl9pPr algn="l" rtl="0" indent="-228600" marL="38862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http://www.youtube.com/watch?v=z2mepaJILNs" Type="http://schemas.openxmlformats.org/officeDocument/2006/relationships/hyperlink" TargetMode="External"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4"/><Relationship Target="../comments/comment1.xml" Type="http://schemas.openxmlformats.org/officeDocument/2006/relationships/comments"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http://www.youtube.com/watch?v=u4o0POJDB-I" Type="http://schemas.openxmlformats.org/officeDocument/2006/relationships/hyperlink" TargetMode="External"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http://www.youtube.com/watch?v=E_9R45RLNR0" Type="http://schemas.openxmlformats.org/officeDocument/2006/relationships/hyperlink" TargetMode="External"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http://en.wikipedia.org/wiki/Semantics#Computer_science" Type="http://schemas.openxmlformats.org/officeDocument/2006/relationships/hyperlink" TargetMode="External" Id="rId4"/><Relationship Target="../comments/comment2.xml" Type="http://schemas.openxmlformats.org/officeDocument/2006/relationships/comments" Id="rId3"/><Relationship Target="http://en.wikipedia.org/wiki/Business_reporting" Type="http://schemas.openxmlformats.org/officeDocument/2006/relationships/hyperlink" TargetMode="External" Id="rId5"/></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 name="Shape 27"/>
        <p:cNvGrpSpPr/>
        <p:nvPr/>
      </p:nvGrpSpPr>
      <p:grpSpPr>
        <a:xfrm>
          <a:off y="0" x="0"/>
          <a:ext cy="0" cx="0"/>
          <a:chOff y="0" x="0"/>
          <a:chExt cy="0" cx="0"/>
        </a:xfrm>
      </p:grpSpPr>
      <p:sp>
        <p:nvSpPr>
          <p:cNvPr id="28" name="Shape 28"/>
          <p:cNvSpPr txBox="1"/>
          <p:nvPr>
            <p:ph type="ctrTitle"/>
          </p:nvPr>
        </p:nvSpPr>
        <p:spPr>
          <a:xfrm>
            <a:off y="1734342" x="685800"/>
            <a:ext cy="2245499" cx="7772400"/>
          </a:xfrm>
          <a:prstGeom prst="rect">
            <a:avLst/>
          </a:prstGeom>
        </p:spPr>
        <p:txBody>
          <a:bodyPr bIns="91425" rIns="91425" lIns="91425" tIns="91425" anchor="b" anchorCtr="0">
            <a:noAutofit/>
          </a:bodyPr>
          <a:lstStyle/>
          <a:p>
            <a:pPr>
              <a:buNone/>
            </a:pPr>
            <a:r>
              <a:rPr lang="en"/>
              <a:t>Money 2.0</a:t>
            </a:r>
          </a:p>
        </p:txBody>
      </p:sp>
      <p:sp>
        <p:nvSpPr>
          <p:cNvPr id="29" name="Shape 29"/>
          <p:cNvSpPr txBox="1"/>
          <p:nvPr>
            <p:ph idx="1" type="subTitle"/>
          </p:nvPr>
        </p:nvSpPr>
        <p:spPr>
          <a:xfrm>
            <a:off y="4124476" x="685800"/>
            <a:ext cy="949799" cx="7772400"/>
          </a:xfrm>
          <a:prstGeom prst="rect">
            <a:avLst/>
          </a:prstGeom>
        </p:spPr>
        <p:txBody>
          <a:bodyPr bIns="91425" rIns="91425" lIns="91425" tIns="91425" anchor="ctr" anchorCtr="0">
            <a:noAutofit/>
          </a:bodyPr>
          <a:lstStyle/>
          <a:p>
            <a:pPr>
              <a:buNone/>
            </a:pPr>
            <a:r>
              <a:rPr lang="en"/>
              <a:t>Money and the Web</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274637" x="457200"/>
            <a:ext cy="1522199" cx="8229600"/>
          </a:xfrm>
          <a:prstGeom prst="rect">
            <a:avLst/>
          </a:prstGeom>
        </p:spPr>
        <p:txBody>
          <a:bodyPr bIns="91425" rIns="91425" lIns="91425" tIns="91425" anchor="b" anchorCtr="0">
            <a:noAutofit/>
          </a:bodyPr>
          <a:lstStyle/>
          <a:p>
            <a:pPr rtl="0" lvl="0">
              <a:buNone/>
            </a:pPr>
            <a:r>
              <a:rPr lang="en"/>
              <a:t>Selling &amp; Commission</a:t>
            </a:r>
          </a:p>
          <a:p>
            <a:pPr rtl="0" lvl="0">
              <a:buNone/>
            </a:pPr>
            <a:r>
              <a:rPr lang="en"/>
              <a:t>Cont.</a:t>
            </a:r>
          </a:p>
        </p:txBody>
      </p:sp>
      <p:sp>
        <p:nvSpPr>
          <p:cNvPr id="83" name="Shape 83"/>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buNone/>
            </a:pPr>
            <a:r>
              <a:rPr lang="en"/>
              <a:t>The Companies that use a system where they have sellers, make money in a variety of ways themselves. These Include:</a:t>
            </a:r>
          </a:p>
          <a:p>
            <a:pPr rtl="0" lvl="0" indent="-419100" marL="457200">
              <a:buClr>
                <a:schemeClr val="dk2"/>
              </a:buClr>
              <a:buSzPct val="100000"/>
              <a:buFont typeface="Arial"/>
              <a:buChar char="●"/>
            </a:pPr>
            <a:r>
              <a:rPr lang="en"/>
              <a:t>Getting commission or percentage of sales</a:t>
            </a:r>
          </a:p>
          <a:p>
            <a:pPr rtl="0" lvl="0" indent="-419100" marL="457200">
              <a:buClr>
                <a:schemeClr val="dk2"/>
              </a:buClr>
              <a:buSzPct val="100000"/>
              <a:buFont typeface="Arial"/>
              <a:buChar char="●"/>
            </a:pPr>
            <a:r>
              <a:rPr lang="en"/>
              <a:t>Selling additional services to sellers</a:t>
            </a:r>
          </a:p>
          <a:p>
            <a:pPr rtl="0" lvl="1" indent="-381000" marL="914400">
              <a:buClr>
                <a:schemeClr val="dk2"/>
              </a:buClr>
              <a:buSzPct val="80000"/>
              <a:buFont typeface="Arial"/>
              <a:buChar char="○"/>
            </a:pPr>
            <a:r>
              <a:rPr lang="en"/>
              <a:t>i.e. Amazon’s fulfillment Center</a:t>
            </a:r>
          </a:p>
          <a:p>
            <a:pPr rtl="0" lvl="0" indent="-419100" marL="457200">
              <a:buClr>
                <a:schemeClr val="dk2"/>
              </a:buClr>
              <a:buSzPct val="100000"/>
              <a:buFont typeface="Arial"/>
              <a:buChar char="●"/>
            </a:pPr>
            <a:r>
              <a:rPr lang="en"/>
              <a:t>Advertising products for sellers</a:t>
            </a:r>
          </a:p>
          <a:p>
            <a:pPr rtl="0" lvl="0" indent="-419100" marL="457200">
              <a:buClr>
                <a:schemeClr val="dk2"/>
              </a:buClr>
              <a:buSzPct val="100000"/>
              <a:buFont typeface="Arial"/>
              <a:buChar char="●"/>
            </a:pPr>
            <a:r>
              <a:rPr lang="en"/>
              <a:t>Utilizing cookies to appeal to buyers wants</a:t>
            </a:r>
          </a:p>
          <a:p>
            <a:pPr rtl="0" lvl="0">
              <a:buNone/>
            </a:pPr>
            <a:r>
              <a:rPr lang="en"/>
              <a:t> </a:t>
            </a:r>
          </a:p>
          <a:p>
            <a:r>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Video for Making Money</a:t>
            </a:r>
          </a:p>
        </p:txBody>
      </p:sp>
      <p:sp>
        <p:nvSpPr>
          <p:cNvPr id="89" name="Shape 89"/>
          <p:cNvSpPr txBox="1"/>
          <p:nvPr>
            <p:ph idx="1" type="body"/>
          </p:nvPr>
        </p:nvSpPr>
        <p:spPr>
          <a:xfrm>
            <a:off y="1947332" x="457200"/>
            <a:ext cy="4620299" cx="8229600"/>
          </a:xfrm>
          <a:prstGeom prst="rect">
            <a:avLst/>
          </a:prstGeom>
        </p:spPr>
        <p:txBody>
          <a:bodyPr bIns="91425" rIns="91425" lIns="91425" tIns="91425" anchor="t" anchorCtr="0">
            <a:noAutofit/>
          </a:bodyPr>
          <a:lstStyle/>
          <a:p>
            <a:pPr>
              <a:buNone/>
            </a:pPr>
            <a:r>
              <a:rPr u="sng" sz="2400" lang="en">
                <a:solidFill>
                  <a:schemeClr val="hlink"/>
                </a:solidFill>
                <a:hlinkClick r:id="rId3"/>
              </a:rPr>
              <a:t>http://www.youtube.com/watch?v=z2mepaJILNs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Web Economy</a:t>
            </a:r>
          </a:p>
        </p:txBody>
      </p:sp>
      <p:sp>
        <p:nvSpPr>
          <p:cNvPr id="95" name="Shape 95"/>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lnSpc>
                <a:spcPct val="200000"/>
              </a:lnSpc>
              <a:buClr>
                <a:schemeClr val="dk2"/>
              </a:buClr>
              <a:buSzPct val="100000"/>
              <a:buFont typeface="Arial"/>
              <a:buChar char="●"/>
            </a:pPr>
            <a:r>
              <a:rPr b="1" lang="en"/>
              <a:t>Investing and Banking</a:t>
            </a:r>
          </a:p>
          <a:p>
            <a:pPr rtl="0" lvl="0" indent="-419100" marL="457200">
              <a:lnSpc>
                <a:spcPct val="200000"/>
              </a:lnSpc>
              <a:buClr>
                <a:schemeClr val="dk2"/>
              </a:buClr>
              <a:buSzPct val="100000"/>
              <a:buFont typeface="Arial"/>
              <a:buChar char="●"/>
            </a:pPr>
            <a:r>
              <a:rPr b="1" lang="en"/>
              <a:t>Currency Online  </a:t>
            </a:r>
          </a:p>
          <a:p>
            <a:pPr rtl="0" lvl="0" indent="-419100" marL="457200">
              <a:lnSpc>
                <a:spcPct val="200000"/>
              </a:lnSpc>
              <a:buClr>
                <a:schemeClr val="dk2"/>
              </a:buClr>
              <a:buSzPct val="100000"/>
              <a:buFont typeface="Arial"/>
              <a:buChar char="●"/>
            </a:pPr>
            <a:r>
              <a:rPr b="1" lang="en"/>
              <a:t>SEC and XBRL</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Investing</a:t>
            </a:r>
          </a:p>
        </p:txBody>
      </p:sp>
      <p:sp>
        <p:nvSpPr>
          <p:cNvPr id="101" name="Shape 101"/>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lnSpc>
                <a:spcPct val="100000"/>
              </a:lnSpc>
              <a:buClr>
                <a:schemeClr val="dk2"/>
              </a:buClr>
              <a:buSzPct val="100000"/>
              <a:buFont typeface="Arial"/>
              <a:buChar char="●"/>
            </a:pPr>
            <a:r>
              <a:rPr lang="en"/>
              <a:t>Never been easier to trade stock and invest with available tools (AAII, Forex, Merril Lynch, etc.)</a:t>
            </a:r>
          </a:p>
          <a:p>
            <a:pPr rtl="0" lvl="1" indent="-381000" marL="914400">
              <a:lnSpc>
                <a:spcPct val="150000"/>
              </a:lnSpc>
              <a:buClr>
                <a:schemeClr val="dk2"/>
              </a:buClr>
              <a:buSzPct val="80000"/>
              <a:buFont typeface="Arial"/>
              <a:buChar char="○"/>
            </a:pPr>
            <a:r>
              <a:rPr b="1" lang="en"/>
              <a:t>Offer Stock Screens</a:t>
            </a:r>
          </a:p>
          <a:p>
            <a:pPr rtl="0" lvl="1" indent="-381000" marL="914400">
              <a:lnSpc>
                <a:spcPct val="150000"/>
              </a:lnSpc>
              <a:buClr>
                <a:schemeClr val="dk2"/>
              </a:buClr>
              <a:buSzPct val="80000"/>
              <a:buFont typeface="Arial"/>
              <a:buChar char="○"/>
            </a:pPr>
            <a:r>
              <a:rPr b="1" lang="en"/>
              <a:t>News &amp; Research</a:t>
            </a:r>
          </a:p>
          <a:p>
            <a:pPr rtl="0" lvl="1" indent="-381000" marL="914400">
              <a:lnSpc>
                <a:spcPct val="150000"/>
              </a:lnSpc>
              <a:buClr>
                <a:schemeClr val="dk2"/>
              </a:buClr>
              <a:buSzPct val="80000"/>
              <a:buFont typeface="Arial"/>
              <a:buChar char="○"/>
            </a:pPr>
            <a:r>
              <a:rPr b="1" lang="en"/>
              <a:t>Education</a:t>
            </a:r>
          </a:p>
          <a:p>
            <a:pPr rtl="0" lvl="1" indent="-381000" marL="914400">
              <a:lnSpc>
                <a:spcPct val="150000"/>
              </a:lnSpc>
              <a:buClr>
                <a:schemeClr val="dk2"/>
              </a:buClr>
              <a:buSzPct val="80000"/>
              <a:buFont typeface="Arial"/>
              <a:buChar char="○"/>
            </a:pPr>
            <a:r>
              <a:rPr b="1" lang="en"/>
              <a:t>Planning &amp; Client Services</a:t>
            </a:r>
          </a:p>
          <a:p>
            <a:r>
              <a:t/>
            </a:r>
          </a:p>
          <a:p>
            <a:r>
              <a:t/>
            </a:r>
          </a:p>
        </p:txBody>
      </p:sp>
      <p:sp>
        <p:nvSpPr>
          <p:cNvPr id="102" name="Shape 102"/>
          <p:cNvSpPr/>
          <p:nvPr/>
        </p:nvSpPr>
        <p:spPr>
          <a:xfrm>
            <a:off y="3307169" x="5209325"/>
            <a:ext cy="1769025" cx="2655500"/>
          </a:xfrm>
          <a:prstGeom prst="rect">
            <a:avLst/>
          </a:prstGeom>
          <a:blipFill>
            <a:blip r:embed="rId4"/>
            <a:stretch>
              <a:fillRect/>
            </a:stretch>
          </a:blipFill>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Online Banking</a:t>
            </a:r>
          </a:p>
        </p:txBody>
      </p:sp>
      <p:sp>
        <p:nvSpPr>
          <p:cNvPr id="108" name="Shape 108"/>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lnSpc>
                <a:spcPct val="150000"/>
              </a:lnSpc>
              <a:buClr>
                <a:schemeClr val="dk2"/>
              </a:buClr>
              <a:buSzPct val="100000"/>
              <a:buFont typeface="Arial"/>
              <a:buChar char="●"/>
            </a:pPr>
            <a:r>
              <a:rPr b="1" lang="en"/>
              <a:t>Online Banking Tools </a:t>
            </a:r>
          </a:p>
          <a:p>
            <a:pPr rtl="0" lvl="1" indent="-381000" marL="914400">
              <a:lnSpc>
                <a:spcPct val="150000"/>
              </a:lnSpc>
              <a:spcBef>
                <a:spcPts val="480"/>
              </a:spcBef>
              <a:buClr>
                <a:schemeClr val="dk2"/>
              </a:buClr>
              <a:buSzPct val="100000"/>
              <a:buFont typeface="Arial"/>
              <a:buChar char="○"/>
            </a:pPr>
            <a:r>
              <a:rPr sz="2400" lang="en"/>
              <a:t>Go online to pay your credit card</a:t>
            </a:r>
          </a:p>
          <a:p>
            <a:pPr rtl="0" lvl="1" indent="-381000" marL="914400">
              <a:lnSpc>
                <a:spcPct val="150000"/>
              </a:lnSpc>
              <a:spcBef>
                <a:spcPts val="480"/>
              </a:spcBef>
              <a:buClr>
                <a:schemeClr val="dk2"/>
              </a:buClr>
              <a:buSzPct val="100000"/>
              <a:buFont typeface="Arial"/>
              <a:buChar char="○"/>
            </a:pPr>
            <a:r>
              <a:rPr sz="2400" lang="en"/>
              <a:t>Check your bank accounts</a:t>
            </a:r>
          </a:p>
          <a:p>
            <a:pPr rtl="0" lvl="1" indent="-381000" marL="914400">
              <a:lnSpc>
                <a:spcPct val="150000"/>
              </a:lnSpc>
              <a:spcBef>
                <a:spcPts val="480"/>
              </a:spcBef>
              <a:buClr>
                <a:schemeClr val="dk2"/>
              </a:buClr>
              <a:buSzPct val="100000"/>
              <a:buFont typeface="Arial"/>
              <a:buChar char="○"/>
            </a:pPr>
            <a:r>
              <a:rPr sz="2400" lang="en"/>
              <a:t>Manage all your accounts at one place(i.e. Bank of America’s My Portfolio)</a:t>
            </a:r>
          </a:p>
          <a:p>
            <a:pPr lvl="1" indent="-381000" marL="914400">
              <a:lnSpc>
                <a:spcPct val="150000"/>
              </a:lnSpc>
              <a:spcBef>
                <a:spcPts val="480"/>
              </a:spcBef>
              <a:buClr>
                <a:schemeClr val="dk2"/>
              </a:buClr>
              <a:buSzPct val="80000"/>
              <a:buFont typeface="Arial"/>
              <a:buChar char="○"/>
            </a:pPr>
            <a:r>
              <a:rPr lang="en"/>
              <a:t>Transferring Between Banks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Currency Online</a:t>
            </a:r>
          </a:p>
        </p:txBody>
      </p:sp>
      <p:sp>
        <p:nvSpPr>
          <p:cNvPr id="114" name="Shape 114"/>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lnSpc>
                <a:spcPct val="100000"/>
              </a:lnSpc>
              <a:buNone/>
            </a:pPr>
            <a:r>
              <a:rPr lang="en"/>
              <a:t>The first thing that may come to your mind is, what do you mean currency online?</a:t>
            </a:r>
            <a:r>
              <a:rPr b="1" lang="en"/>
              <a:t> </a:t>
            </a:r>
          </a:p>
          <a:p>
            <a:r>
              <a:t/>
            </a:r>
          </a:p>
          <a:p>
            <a:pPr rtl="0" lvl="0">
              <a:lnSpc>
                <a:spcPct val="100000"/>
              </a:lnSpc>
              <a:buNone/>
            </a:pPr>
            <a:r>
              <a:rPr b="1" lang="en"/>
              <a:t>Well first, what is currency and money?</a:t>
            </a:r>
          </a:p>
          <a:p>
            <a:pPr rtl="0" lvl="0">
              <a:lnSpc>
                <a:spcPct val="100000"/>
              </a:lnSpc>
              <a:buNone/>
            </a:pPr>
            <a:r>
              <a:rPr u="sng" sz="1800" lang="en">
                <a:solidFill>
                  <a:schemeClr val="hlink"/>
                </a:solidFill>
                <a:hlinkClick r:id="rId3"/>
              </a:rPr>
              <a:t>http://www.youtube.com/watch?v=u4o0POJDB-I</a:t>
            </a:r>
          </a:p>
          <a:p>
            <a:r>
              <a:t/>
            </a:r>
          </a:p>
          <a:p>
            <a:pPr rtl="0" lvl="0">
              <a:lnSpc>
                <a:spcPct val="100000"/>
              </a:lnSpc>
              <a:buNone/>
            </a:pPr>
            <a:r>
              <a:rPr b="1" lang="en"/>
              <a:t>Now what is currency online? </a:t>
            </a:r>
            <a:br>
              <a:rPr b="1" lang="en"/>
            </a:br>
            <a:r>
              <a:rPr b="1" lang="en"/>
              <a:t>	-Bitcoin and “Unusual Hats”</a:t>
            </a:r>
          </a:p>
          <a:p>
            <a:r>
              <a:t/>
            </a:r>
          </a:p>
          <a:p>
            <a:pPr rtl="0" lvl="0">
              <a:lnSpc>
                <a:spcPct val="100000"/>
              </a:lnSpc>
              <a:buNone/>
            </a:pPr>
            <a:r>
              <a:rPr b="1" lang="en"/>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Video on Bitcoin and “Old Hats”</a:t>
            </a:r>
          </a:p>
        </p:txBody>
      </p:sp>
      <p:sp>
        <p:nvSpPr>
          <p:cNvPr id="120" name="Shape 120"/>
          <p:cNvSpPr txBox="1"/>
          <p:nvPr>
            <p:ph idx="1" type="body"/>
          </p:nvPr>
        </p:nvSpPr>
        <p:spPr>
          <a:xfrm>
            <a:off y="1947332" x="457200"/>
            <a:ext cy="4620299" cx="8229600"/>
          </a:xfrm>
          <a:prstGeom prst="rect">
            <a:avLst/>
          </a:prstGeom>
        </p:spPr>
        <p:txBody>
          <a:bodyPr bIns="91425" rIns="91425" lIns="91425" tIns="91425" anchor="t" anchorCtr="0">
            <a:noAutofit/>
          </a:bodyPr>
          <a:lstStyle/>
          <a:p>
            <a:pPr>
              <a:buNone/>
            </a:pPr>
            <a:r>
              <a:rPr u="sng" lang="en">
                <a:solidFill>
                  <a:schemeClr val="hlink"/>
                </a:solidFill>
                <a:hlinkClick r:id="rId3"/>
              </a:rPr>
              <a:t>http://www.youtube.com/watch?v=E_9R45RLNR0</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SEC and XBRL</a:t>
            </a:r>
          </a:p>
        </p:txBody>
      </p:sp>
      <p:sp>
        <p:nvSpPr>
          <p:cNvPr id="126" name="Shape 126"/>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buNone/>
            </a:pPr>
            <a:r>
              <a:rPr b="1" sz="1800" lang="en">
                <a:solidFill>
                  <a:srgbClr val="000000"/>
                </a:solidFill>
              </a:rPr>
              <a:t>XBRL</a:t>
            </a:r>
            <a:r>
              <a:rPr sz="1800" lang="en">
                <a:solidFill>
                  <a:srgbClr val="000000"/>
                </a:solidFill>
              </a:rPr>
              <a:t> (</a:t>
            </a:r>
            <a:r>
              <a:rPr b="1" sz="1800" lang="en">
                <a:solidFill>
                  <a:srgbClr val="000000"/>
                </a:solidFill>
              </a:rPr>
              <a:t>eXtensible Business Reporting Language</a:t>
            </a:r>
            <a:r>
              <a:rPr sz="1800" lang="en">
                <a:solidFill>
                  <a:srgbClr val="000000"/>
                </a:solidFill>
              </a:rPr>
              <a:t>) is a freely available and global standard for exchanging business information.</a:t>
            </a:r>
          </a:p>
          <a:p>
            <a:pPr rtl="0" lvl="0" indent="-342900" marL="914400">
              <a:buClr>
                <a:schemeClr val="dk2"/>
              </a:buClr>
              <a:buSzPct val="100000"/>
              <a:buFont typeface="Arial"/>
              <a:buChar char="●"/>
            </a:pPr>
            <a:r>
              <a:rPr sz="1800" lang="en">
                <a:solidFill>
                  <a:srgbClr val="000000"/>
                </a:solidFill>
              </a:rPr>
              <a:t>allows the expression of </a:t>
            </a:r>
            <a:r>
              <a:rPr sz="1800" lang="en">
                <a:solidFill>
                  <a:srgbClr val="0B0080"/>
                </a:solidFill>
                <a:hlinkClick r:id="rId4"/>
              </a:rPr>
              <a:t>semantic meaning</a:t>
            </a:r>
            <a:r>
              <a:rPr sz="1800" lang="en">
                <a:solidFill>
                  <a:srgbClr val="000000"/>
                </a:solidFill>
              </a:rPr>
              <a:t> commonly required in </a:t>
            </a:r>
            <a:r>
              <a:rPr u="sng" sz="1800" lang="en">
                <a:solidFill>
                  <a:srgbClr val="FAA700"/>
                </a:solidFill>
                <a:hlinkClick r:id="rId5"/>
              </a:rPr>
              <a:t>business reporting</a:t>
            </a:r>
          </a:p>
          <a:p>
            <a:pPr rtl="0" lvl="0" indent="-342900" marL="914400">
              <a:buClr>
                <a:srgbClr val="000000"/>
              </a:buClr>
              <a:buSzPct val="100000"/>
              <a:buFont typeface="Arial"/>
              <a:buChar char="●"/>
            </a:pPr>
            <a:r>
              <a:rPr sz="1800" lang="en">
                <a:solidFill>
                  <a:srgbClr val="000000"/>
                </a:solidFill>
              </a:rPr>
              <a:t>define and exchange financial information, such as a financial statement</a:t>
            </a:r>
          </a:p>
          <a:p>
            <a:pPr rtl="0" lvl="0" indent="-342900" marL="914400">
              <a:buClr>
                <a:srgbClr val="000000"/>
              </a:buClr>
              <a:buSzPct val="100000"/>
              <a:buFont typeface="Arial"/>
              <a:buChar char="●"/>
            </a:pPr>
            <a:r>
              <a:rPr sz="1800" lang="en">
                <a:solidFill>
                  <a:srgbClr val="000000"/>
                </a:solidFill>
              </a:rPr>
              <a:t> a standards-based way to communicate and exchange business information between business systems</a:t>
            </a:r>
          </a:p>
          <a:p>
            <a:r>
              <a:t/>
            </a:r>
          </a:p>
          <a:p>
            <a:pPr lvl="0">
              <a:buNone/>
            </a:pPr>
            <a:r>
              <a:rPr sz="1800" lang="en">
                <a:solidFill>
                  <a:srgbClr val="333333"/>
                </a:solidFill>
              </a:rPr>
              <a:t>The </a:t>
            </a:r>
            <a:r>
              <a:rPr b="1" sz="1800" lang="en">
                <a:solidFill>
                  <a:srgbClr val="333333"/>
                </a:solidFill>
              </a:rPr>
              <a:t>SEC</a:t>
            </a:r>
            <a:r>
              <a:rPr sz="1800" lang="en">
                <a:solidFill>
                  <a:srgbClr val="333333"/>
                </a:solidFill>
              </a:rPr>
              <a:t> began mandating the submission of XBRL-formatted financials, for filings by publicly traded companies in recent years, starting in 2009 for the largest companies and 2010 and 2011 for smaller companies. XBRL makes use of interactive data tags that promise to make it easier for investors and financial analysts to compare financial statements across companies and industries.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y="0" x="0"/>
          <a:ext cy="0" cx="0"/>
          <a:chOff y="0" x="0"/>
          <a:chExt cy="0" cx="0"/>
        </a:xfrm>
      </p:grpSpPr>
      <p:sp>
        <p:nvSpPr>
          <p:cNvPr id="131" name="Shape 131"/>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Security and Possible Issues</a:t>
            </a:r>
          </a:p>
        </p:txBody>
      </p:sp>
      <p:sp>
        <p:nvSpPr>
          <p:cNvPr id="132" name="Shape 132"/>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buNone/>
            </a:pPr>
            <a:r>
              <a:rPr lang="en"/>
              <a:t>It’s easy to think that making money online, developing new currency, and trading online is amazing, and well it is. But we also have to be cautious about one of the main problems we face today!</a:t>
            </a:r>
          </a:p>
          <a:p>
            <a:pPr rtl="0" lvl="0" indent="-419100" marL="457200">
              <a:buClr>
                <a:schemeClr val="dk2"/>
              </a:buClr>
              <a:buSzPct val="100000"/>
              <a:buFont typeface="Arial"/>
              <a:buChar char="●"/>
            </a:pPr>
            <a:r>
              <a:rPr b="1" lang="en"/>
              <a:t>Fraud</a:t>
            </a:r>
          </a:p>
          <a:p>
            <a:pPr rtl="0" lvl="0" indent="-419100" marL="457200">
              <a:buClr>
                <a:schemeClr val="dk2"/>
              </a:buClr>
              <a:buSzPct val="100000"/>
              <a:buFont typeface="Arial"/>
              <a:buChar char="●"/>
            </a:pPr>
            <a:r>
              <a:rPr b="1" lang="en"/>
              <a:t>Spam ADS</a:t>
            </a:r>
          </a:p>
          <a:p>
            <a:pPr rtl="0" lvl="0" indent="-419100" marL="457200">
              <a:buClr>
                <a:schemeClr val="dk2"/>
              </a:buClr>
              <a:buSzPct val="100000"/>
              <a:buFont typeface="Arial"/>
              <a:buChar char="●"/>
            </a:pPr>
            <a:r>
              <a:rPr b="1" lang="en"/>
              <a:t>Scams</a:t>
            </a:r>
          </a:p>
          <a:p>
            <a:pPr rtl="0" lvl="0" indent="-419100" marL="457200">
              <a:buClr>
                <a:schemeClr val="dk2"/>
              </a:buClr>
              <a:buSzPct val="100000"/>
              <a:buFont typeface="Arial"/>
              <a:buChar char="●"/>
            </a:pPr>
            <a:r>
              <a:rPr b="1" lang="en"/>
              <a:t>False Reporting from Companies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sp>
        <p:nvSpPr>
          <p:cNvPr id="137" name="Shape 137"/>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~Thank You~</a:t>
            </a:r>
          </a:p>
        </p:txBody>
      </p:sp>
      <p:sp>
        <p:nvSpPr>
          <p:cNvPr id="138" name="Shape 138"/>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buNone/>
            </a:pPr>
            <a:r>
              <a:rPr lang="en"/>
              <a:t>
</a:t>
            </a:r>
          </a:p>
          <a:p>
            <a:r>
              <a:t/>
            </a:r>
          </a:p>
          <a:p>
            <a:r>
              <a:t/>
            </a:r>
          </a:p>
          <a:p>
            <a:pPr algn="ctr">
              <a:buNone/>
            </a:pPr>
            <a:r>
              <a:rPr lang="en"/>
              <a:t>END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y="0" x="0"/>
          <a:ext cy="0" cx="0"/>
          <a:chOff y="0" x="0"/>
          <a:chExt cy="0" cx="0"/>
        </a:xfrm>
      </p:grpSpPr>
      <p:sp>
        <p:nvSpPr>
          <p:cNvPr id="34" name="Shape 34"/>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Money: A LARGE Topic</a:t>
            </a:r>
          </a:p>
        </p:txBody>
      </p:sp>
      <p:sp>
        <p:nvSpPr>
          <p:cNvPr id="35" name="Shape 35"/>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buNone/>
            </a:pPr>
            <a:r>
              <a:rPr lang="en"/>
              <a:t>When we think of money we are bombarded with many questions and different topics ranging from things like:</a:t>
            </a:r>
          </a:p>
          <a:p>
            <a:pPr rtl="0" lvl="0" indent="-419100" marL="457200">
              <a:buClr>
                <a:schemeClr val="dk2"/>
              </a:buClr>
              <a:buSzPct val="100000"/>
              <a:buFont typeface="Arial"/>
              <a:buChar char="●"/>
            </a:pPr>
            <a:r>
              <a:rPr lang="en"/>
              <a:t>How do we make it?</a:t>
            </a:r>
          </a:p>
          <a:p>
            <a:pPr rtl="0" lvl="0" indent="-419100" marL="457200">
              <a:buClr>
                <a:schemeClr val="dk2"/>
              </a:buClr>
              <a:buSzPct val="100000"/>
              <a:buFont typeface="Arial"/>
              <a:buChar char="●"/>
            </a:pPr>
            <a:r>
              <a:rPr lang="en"/>
              <a:t>How is it changing our economy?</a:t>
            </a:r>
          </a:p>
          <a:p>
            <a:pPr rtl="0" lvl="0" indent="-419100" marL="457200">
              <a:buClr>
                <a:schemeClr val="dk2"/>
              </a:buClr>
              <a:buSzPct val="100000"/>
              <a:buFont typeface="Arial"/>
              <a:buChar char="●"/>
            </a:pPr>
            <a:r>
              <a:rPr lang="en"/>
              <a:t>How does the government use it?</a:t>
            </a:r>
          </a:p>
          <a:p>
            <a:pPr rtl="0" lvl="0" indent="-419100" marL="457200">
              <a:buClr>
                <a:schemeClr val="dk2"/>
              </a:buClr>
              <a:buSzPct val="100000"/>
              <a:buFont typeface="Arial"/>
              <a:buChar char="●"/>
            </a:pPr>
            <a:r>
              <a:rPr lang="en"/>
              <a:t>What is changing about it?</a:t>
            </a:r>
          </a:p>
          <a:p>
            <a:pPr rtl="0" lvl="0">
              <a:buNone/>
            </a:pPr>
            <a:r>
              <a:rPr lang="en"/>
              <a:t>These simple questions affect our everyday lives especially on the web more than ever!</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y="0" x="0"/>
          <a:ext cy="0" cx="0"/>
          <a:chOff y="0" x="0"/>
          <a:chExt cy="0" cx="0"/>
        </a:xfrm>
      </p:grpSpPr>
      <p:sp>
        <p:nvSpPr>
          <p:cNvPr id="40" name="Shape 40"/>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Topics</a:t>
            </a:r>
          </a:p>
        </p:txBody>
      </p:sp>
      <p:sp>
        <p:nvSpPr>
          <p:cNvPr id="41" name="Shape 41"/>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lnSpc>
                <a:spcPct val="200000"/>
              </a:lnSpc>
              <a:buClr>
                <a:schemeClr val="dk2"/>
              </a:buClr>
              <a:buSzPct val="100000"/>
              <a:buFont typeface="Arial"/>
              <a:buChar char="●"/>
            </a:pPr>
            <a:r>
              <a:rPr b="1" lang="en"/>
              <a:t>How do we make money online?</a:t>
            </a:r>
          </a:p>
          <a:p>
            <a:pPr rtl="0" lvl="0" indent="-419100" marL="457200">
              <a:lnSpc>
                <a:spcPct val="200000"/>
              </a:lnSpc>
              <a:buClr>
                <a:schemeClr val="dk2"/>
              </a:buClr>
              <a:buSzPct val="100000"/>
              <a:buFont typeface="Arial"/>
              <a:buChar char="●"/>
            </a:pPr>
            <a:r>
              <a:rPr b="1" lang="en"/>
              <a:t>Understanding the Web Economy</a:t>
            </a:r>
          </a:p>
          <a:p>
            <a:pPr lvl="0" indent="-419100" marL="457200">
              <a:lnSpc>
                <a:spcPct val="200000"/>
              </a:lnSpc>
              <a:buClr>
                <a:schemeClr val="dk2"/>
              </a:buClr>
              <a:buSzPct val="100000"/>
              <a:buFont typeface="Arial"/>
              <a:buChar char="●"/>
            </a:pPr>
            <a:r>
              <a:rPr b="1" lang="en"/>
              <a:t>Security and Possible issues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y="0" x="0"/>
          <a:ext cy="0" cx="0"/>
          <a:chOff y="0" x="0"/>
          <a:chExt cy="0" cx="0"/>
        </a:xfrm>
      </p:grpSpPr>
      <p:sp>
        <p:nvSpPr>
          <p:cNvPr id="46" name="Shape 46"/>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The Big Topic: How Do we make Money on the Web?</a:t>
            </a:r>
          </a:p>
        </p:txBody>
      </p:sp>
      <p:sp>
        <p:nvSpPr>
          <p:cNvPr id="47" name="Shape 47"/>
          <p:cNvSpPr txBox="1"/>
          <p:nvPr>
            <p:ph idx="1" type="body"/>
          </p:nvPr>
        </p:nvSpPr>
        <p:spPr>
          <a:xfrm>
            <a:off y="1933482" x="457200"/>
            <a:ext cy="4620299" cx="8229600"/>
          </a:xfrm>
          <a:prstGeom prst="rect">
            <a:avLst/>
          </a:prstGeom>
        </p:spPr>
        <p:txBody>
          <a:bodyPr bIns="91425" rIns="91425" lIns="91425" tIns="91425" anchor="t" anchorCtr="0">
            <a:noAutofit/>
          </a:bodyPr>
          <a:lstStyle/>
          <a:p>
            <a:pPr rtl="0" lvl="0" indent="-419100" marL="457200">
              <a:lnSpc>
                <a:spcPct val="200000"/>
              </a:lnSpc>
              <a:buClr>
                <a:schemeClr val="dk2"/>
              </a:buClr>
              <a:buSzPct val="100000"/>
              <a:buFont typeface="Arial"/>
              <a:buChar char="●"/>
            </a:pPr>
            <a:r>
              <a:rPr b="1" lang="en"/>
              <a:t>Enticing the End User </a:t>
            </a:r>
          </a:p>
          <a:p>
            <a:pPr rtl="0" lvl="0" indent="-419100" marL="457200">
              <a:lnSpc>
                <a:spcPct val="200000"/>
              </a:lnSpc>
              <a:buClr>
                <a:schemeClr val="dk2"/>
              </a:buClr>
              <a:buSzPct val="100000"/>
              <a:buFont typeface="Arial"/>
              <a:buChar char="●"/>
            </a:pPr>
            <a:r>
              <a:rPr b="1" lang="en"/>
              <a:t>Advertising </a:t>
            </a:r>
          </a:p>
          <a:p>
            <a:pPr rtl="0" lvl="0" indent="-419100" marL="457200">
              <a:lnSpc>
                <a:spcPct val="200000"/>
              </a:lnSpc>
              <a:buClr>
                <a:schemeClr val="dk2"/>
              </a:buClr>
              <a:buSzPct val="100000"/>
              <a:buFont typeface="Arial"/>
              <a:buChar char="●"/>
            </a:pPr>
            <a:r>
              <a:rPr b="1" lang="en"/>
              <a:t>Companies Acquisitioning other Companies</a:t>
            </a:r>
          </a:p>
          <a:p>
            <a:pPr lvl="0" indent="-419100" marL="457200">
              <a:lnSpc>
                <a:spcPct val="200000"/>
              </a:lnSpc>
              <a:buClr>
                <a:schemeClr val="dk2"/>
              </a:buClr>
              <a:buSzPct val="100000"/>
              <a:buFont typeface="Arial"/>
              <a:buChar char="●"/>
            </a:pPr>
            <a:r>
              <a:rPr b="1" lang="en"/>
              <a:t>Commission &amp; Selling</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y="0" x="0"/>
          <a:ext cy="0" cx="0"/>
          <a:chOff y="0" x="0"/>
          <a:chExt cy="0" cx="0"/>
        </a:xfrm>
      </p:grpSpPr>
      <p:sp>
        <p:nvSpPr>
          <p:cNvPr id="52" name="Shape 52"/>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How do we Entice users?</a:t>
            </a:r>
          </a:p>
        </p:txBody>
      </p:sp>
      <p:sp>
        <p:nvSpPr>
          <p:cNvPr id="53" name="Shape 53"/>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lnSpc>
                <a:spcPct val="150000"/>
              </a:lnSpc>
              <a:buClr>
                <a:schemeClr val="dk2"/>
              </a:buClr>
              <a:buSzPct val="100000"/>
              <a:buFont typeface="Arial"/>
              <a:buChar char="●"/>
            </a:pPr>
            <a:r>
              <a:rPr b="1" lang="en"/>
              <a:t>Staying Up-to-date on the latest trend</a:t>
            </a:r>
          </a:p>
          <a:p>
            <a:pPr rtl="0" lvl="0" indent="-419100" marL="457200">
              <a:lnSpc>
                <a:spcPct val="150000"/>
              </a:lnSpc>
              <a:buClr>
                <a:schemeClr val="dk2"/>
              </a:buClr>
              <a:buSzPct val="100000"/>
              <a:buFont typeface="Arial"/>
              <a:buChar char="●"/>
            </a:pPr>
            <a:r>
              <a:rPr b="1" lang="en"/>
              <a:t>Using tools such as tagging</a:t>
            </a:r>
          </a:p>
          <a:p>
            <a:pPr rtl="0" lvl="0" indent="-419100" marL="457200">
              <a:lnSpc>
                <a:spcPct val="150000"/>
              </a:lnSpc>
              <a:buClr>
                <a:schemeClr val="dk2"/>
              </a:buClr>
              <a:buSzPct val="100000"/>
              <a:buFont typeface="Arial"/>
              <a:buChar char="●"/>
            </a:pPr>
            <a:r>
              <a:rPr b="1" lang="en"/>
              <a:t>Fan page (i.e. facebook &amp; Twitter) </a:t>
            </a:r>
          </a:p>
          <a:p>
            <a:pPr rtl="0" lvl="0" indent="-419100" marL="457200">
              <a:lnSpc>
                <a:spcPct val="150000"/>
              </a:lnSpc>
              <a:buClr>
                <a:schemeClr val="dk2"/>
              </a:buClr>
              <a:buSzPct val="100000"/>
              <a:buFont typeface="Arial"/>
              <a:buChar char="●"/>
            </a:pPr>
            <a:r>
              <a:rPr b="1" lang="en"/>
              <a:t>Vote systems</a:t>
            </a:r>
          </a:p>
          <a:p>
            <a:pPr rtl="0" lvl="0" indent="-419100" marL="457200">
              <a:lnSpc>
                <a:spcPct val="150000"/>
              </a:lnSpc>
              <a:buClr>
                <a:schemeClr val="dk2"/>
              </a:buClr>
              <a:buSzPct val="100000"/>
              <a:buFont typeface="Arial"/>
              <a:buChar char="●"/>
            </a:pPr>
            <a:r>
              <a:rPr b="1" lang="en"/>
              <a:t>Some companies use cookies to help users shopping experience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Advertising on the Web</a:t>
            </a:r>
          </a:p>
        </p:txBody>
      </p:sp>
      <p:sp>
        <p:nvSpPr>
          <p:cNvPr id="59" name="Shape 59"/>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buNone/>
            </a:pPr>
            <a:r>
              <a:rPr lang="en"/>
              <a:t>Typically after enticing users, your website should begin to grow pulling more traffic from different users. A way that many websites are generating money are through ADs. Some ways involve things like:</a:t>
            </a:r>
          </a:p>
          <a:p>
            <a:pPr rtl="0" lvl="0" indent="-419100" marL="457200">
              <a:buClr>
                <a:schemeClr val="dk2"/>
              </a:buClr>
              <a:buSzPct val="100000"/>
              <a:buFont typeface="Arial"/>
              <a:buChar char="●"/>
            </a:pPr>
            <a:r>
              <a:rPr lang="en"/>
              <a:t>Google Adsense</a:t>
            </a:r>
          </a:p>
          <a:p>
            <a:pPr rtl="0" lvl="0" indent="-419100" marL="457200">
              <a:buClr>
                <a:schemeClr val="dk2"/>
              </a:buClr>
              <a:buSzPct val="100000"/>
              <a:buFont typeface="Arial"/>
              <a:buChar char="●"/>
            </a:pPr>
            <a:r>
              <a:rPr lang="en"/>
              <a:t>Youtube Videos </a:t>
            </a:r>
          </a:p>
          <a:p>
            <a:pPr lvl="0" indent="-419100" marL="457200">
              <a:buClr>
                <a:schemeClr val="dk2"/>
              </a:buClr>
              <a:buSzPct val="100000"/>
              <a:buFont typeface="Arial"/>
              <a:buChar char="●"/>
            </a:pPr>
            <a:r>
              <a:rPr lang="en"/>
              <a:t>Building self AD sections for companies depending on site popularity</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sp>
        <p:nvSpPr>
          <p:cNvPr id="64" name="Shape 64"/>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Companies Acquisitioning other Companies</a:t>
            </a:r>
          </a:p>
        </p:txBody>
      </p:sp>
      <p:sp>
        <p:nvSpPr>
          <p:cNvPr id="65" name="Shape 65"/>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buNone/>
            </a:pPr>
            <a:r>
              <a:rPr lang="en"/>
              <a:t>Everyday companies find ways to grow and expand so that they can build a better stronghold in the market and/or develop by purchasing other companies. On the web, this fact is becoming more apparent. </a:t>
            </a:r>
          </a:p>
          <a:p>
            <a:r>
              <a:t/>
            </a:r>
          </a:p>
          <a:p>
            <a:pPr rtl="0" lvl="0">
              <a:buNone/>
            </a:pPr>
            <a:r>
              <a:rPr b="1" lang="en"/>
              <a:t>The big question is why online? </a:t>
            </a:r>
          </a:p>
          <a:p>
            <a:pPr>
              <a:buNone/>
            </a:pPr>
            <a:r>
              <a:rPr lang="en"/>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Companies Acquisitioning other Companies cont.</a:t>
            </a:r>
          </a:p>
        </p:txBody>
      </p:sp>
      <p:sp>
        <p:nvSpPr>
          <p:cNvPr id="71" name="Shape 71"/>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buNone/>
            </a:pPr>
            <a:r>
              <a:rPr lang="en"/>
              <a:t>It may not seem really beneficial to purchase another company online that basically doesn’t make any money especially through things like advertisment (i.e. facebook purchasing twitter), but the end result is greater than you might think. </a:t>
            </a:r>
            <a:r>
              <a:rPr b="1" lang="en"/>
              <a:t>How?</a:t>
            </a:r>
            <a:r>
              <a:rPr lang="en"/>
              <a:t> </a:t>
            </a:r>
          </a:p>
          <a:p>
            <a:pPr rtl="0" lvl="0" indent="0" marL="0">
              <a:buNone/>
            </a:pPr>
            <a:r>
              <a:rPr lang="en"/>
              <a:t>Going back, the way to make money on the web is to entice users.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sp>
        <p:nvSpPr>
          <p:cNvPr id="76" name="Shape 76"/>
          <p:cNvSpPr txBox="1"/>
          <p:nvPr>
            <p:ph type="title"/>
          </p:nvPr>
        </p:nvSpPr>
        <p:spPr>
          <a:xfrm>
            <a:off y="274637" x="457200"/>
            <a:ext cy="1522199" cx="8229600"/>
          </a:xfrm>
          <a:prstGeom prst="rect">
            <a:avLst/>
          </a:prstGeom>
        </p:spPr>
        <p:txBody>
          <a:bodyPr bIns="91425" rIns="91425" lIns="91425" tIns="91425" anchor="b" anchorCtr="0">
            <a:noAutofit/>
          </a:bodyPr>
          <a:lstStyle/>
          <a:p>
            <a:pPr rtl="0" lvl="0">
              <a:buNone/>
            </a:pPr>
            <a:r>
              <a:rPr lang="en"/>
              <a:t>Selling &amp; Commission</a:t>
            </a:r>
          </a:p>
        </p:txBody>
      </p:sp>
      <p:sp>
        <p:nvSpPr>
          <p:cNvPr id="77" name="Shape 77"/>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a:buNone/>
            </a:pPr>
            <a:r>
              <a:rPr sz="2400" lang="en"/>
              <a:t>Nowadays there are easier ways to make money then having to build a website or even having to build a real life store that will cost you thousands of dollars. </a:t>
            </a:r>
          </a:p>
          <a:p>
            <a:pPr rtl="0" lvl="0">
              <a:buNone/>
            </a:pPr>
            <a:r>
              <a:rPr sz="2400" lang="en"/>
              <a:t>Sites like Amazon and Ebay that offer services that allow you to build your own store and sell products online. These sites have:</a:t>
            </a:r>
          </a:p>
          <a:p>
            <a:pPr rtl="0" lvl="0" indent="-419100" marL="457200">
              <a:buClr>
                <a:schemeClr val="dk2"/>
              </a:buClr>
              <a:buSzPct val="100000"/>
              <a:buFont typeface="Arial"/>
              <a:buChar char="●"/>
            </a:pPr>
            <a:r>
              <a:rPr b="1" lang="en"/>
              <a:t>no upfront cost</a:t>
            </a:r>
          </a:p>
          <a:p>
            <a:pPr lvl="0" indent="-419100" marL="457200">
              <a:buClr>
                <a:schemeClr val="dk2"/>
              </a:buClr>
              <a:buSzPct val="100000"/>
              <a:buFont typeface="Arial"/>
              <a:buChar char="●"/>
            </a:pPr>
            <a:r>
              <a:rPr b="1" lang="en"/>
              <a:t>no restrictions and/or licenses needed to sell a specific product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