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2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421" y="-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38238" y="763588"/>
            <a:ext cx="5494337" cy="37703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fld id="{8C511CA7-ACF4-4F9E-B444-09E6B186F1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834DD5-AB23-4861-B729-68C9116C2FBF}" type="slidenum">
              <a:rPr lang="en-US"/>
              <a:pPr/>
              <a:t>1</a:t>
            </a:fld>
            <a:endParaRPr 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70FBC7-083C-48DB-B21A-4AFFDE6A90C1}" type="slidenum">
              <a:rPr lang="en-US"/>
              <a:pPr/>
              <a:t>10</a:t>
            </a:fld>
            <a:endParaRPr lang="en-US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349AF2-DBB3-47EF-A614-552777E515A2}" type="slidenum">
              <a:rPr lang="en-US"/>
              <a:pPr/>
              <a:t>11</a:t>
            </a:fld>
            <a:endParaRPr lang="en-US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04BFE6-2331-483C-A8D3-12410A75A435}" type="slidenum">
              <a:rPr lang="en-US"/>
              <a:pPr/>
              <a:t>12</a:t>
            </a:fld>
            <a:endParaRPr lang="en-US"/>
          </a:p>
        </p:txBody>
      </p:sp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3046C3-EF53-47BA-8C98-EC13C788F485}" type="slidenum">
              <a:rPr lang="en-US"/>
              <a:pPr/>
              <a:t>13</a:t>
            </a:fld>
            <a:endParaRPr lang="en-US"/>
          </a:p>
        </p:txBody>
      </p:sp>
      <p:sp>
        <p:nvSpPr>
          <p:cNvPr id="35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8AE48E-8C93-4558-983F-EA0034E2A637}" type="slidenum">
              <a:rPr lang="en-US"/>
              <a:pPr/>
              <a:t>14</a:t>
            </a:fld>
            <a:endParaRPr lang="en-US"/>
          </a:p>
        </p:txBody>
      </p:sp>
      <p:sp>
        <p:nvSpPr>
          <p:cNvPr id="368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37789E-6DB4-4B34-B886-568FB4EBD15B}" type="slidenum">
              <a:rPr lang="en-US"/>
              <a:pPr/>
              <a:t>15</a:t>
            </a:fld>
            <a:endParaRPr lang="en-US"/>
          </a:p>
        </p:txBody>
      </p:sp>
      <p:sp>
        <p:nvSpPr>
          <p:cNvPr id="37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8F14FC-74E8-46CA-A78F-F19811BE53F2}" type="slidenum">
              <a:rPr lang="en-US"/>
              <a:pPr/>
              <a:t>16</a:t>
            </a:fld>
            <a:endParaRPr lang="en-US"/>
          </a:p>
        </p:txBody>
      </p:sp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F0B43E-29EC-47C5-9DA4-60AED90D23A8}" type="slidenum">
              <a:rPr lang="en-US"/>
              <a:pPr/>
              <a:t>17</a:t>
            </a:fld>
            <a:endParaRPr lang="en-US"/>
          </a:p>
        </p:txBody>
      </p:sp>
      <p:sp>
        <p:nvSpPr>
          <p:cNvPr id="399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ADD1310-E8D3-40E1-8A40-73C4F93BA80B}" type="slidenum">
              <a:rPr lang="en-US"/>
              <a:pPr/>
              <a:t>2</a:t>
            </a:fld>
            <a:endParaRPr 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297A3A-E705-4904-A96A-C14291E7D196}" type="slidenum">
              <a:rPr lang="en-US"/>
              <a:pPr/>
              <a:t>3</a:t>
            </a:fld>
            <a:endParaRPr 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B39F3E2-EAB0-42FB-8F35-3E60A14E76F0}" type="slidenum">
              <a:rPr lang="en-US"/>
              <a:pPr/>
              <a:t>4</a:t>
            </a:fld>
            <a:endParaRPr lang="en-US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D224E9-7BF5-4639-BC15-E615A970C558}" type="slidenum">
              <a:rPr lang="en-US"/>
              <a:pPr/>
              <a:t>5</a:t>
            </a:fld>
            <a:endParaRPr lang="en-US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2F4591-A465-4B79-B6D0-4670F642438C}" type="slidenum">
              <a:rPr lang="en-US"/>
              <a:pPr/>
              <a:t>6</a:t>
            </a:fld>
            <a:endParaRPr lang="en-US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5F3ECD6-336F-488C-A81D-EFB7D942A45A}" type="slidenum">
              <a:rPr lang="en-US"/>
              <a:pPr/>
              <a:t>7</a:t>
            </a:fld>
            <a:endParaRPr lang="en-US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F6E6307-AB4A-4224-A1EA-AF03DDDFE351}" type="slidenum">
              <a:rPr lang="en-US"/>
              <a:pPr/>
              <a:t>8</a:t>
            </a:fld>
            <a:endParaRPr lang="en-US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3E2FDC-60E9-44F9-8EC4-67CDDB838A42}" type="slidenum">
              <a:rPr lang="en-US"/>
              <a:pPr/>
              <a:t>9</a:t>
            </a:fld>
            <a:endParaRPr lang="en-US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F5E672-7ABD-4F96-8C25-924CEC29E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997DC0-E491-489C-AA60-62822433E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D3871CB-8444-4AC5-B096-AE23B7E4E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576729-0335-4F44-B6BE-A03D800163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E92FA5-E346-4923-A7A4-E1557AE38F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02915C5-64BC-42EE-A224-DB961E60BD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49450"/>
            <a:ext cx="434975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949450"/>
            <a:ext cx="4351338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03D989-D8D4-4701-A174-968607661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241C1AD-1E40-4A96-9159-922BD3D010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C790FA-405A-4B3A-85F9-7055AC23D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1BA400-E97F-4B3F-8060-15390B1DA7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2F6E0D-5E3F-4AB2-A8A0-2B31FEF522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4EE9C5-29BA-4B75-B310-54BCBDAC1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A4AB16-617B-4ECE-86D9-B8E449ED2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0B5A98C-7B80-42F8-96D2-87314D86C3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238" y="684213"/>
            <a:ext cx="2212975" cy="5075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684213"/>
            <a:ext cx="6488113" cy="5075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42B191-5C46-4FB6-B058-11FB662FC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B75D2F-33BC-4116-B0B3-FC867BBB1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DBBC3A-15B6-4333-9E98-1582A66A9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23667D-8372-46CA-8B08-AF144EFE0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79613"/>
            <a:ext cx="4349750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979613"/>
            <a:ext cx="4351338" cy="4138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1D93F2-CFBC-48CD-8051-028326065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1FD66E-A89E-44BE-831F-DBE88EC67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D55037-0817-4191-B80C-5B442D99E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0DC948-45EE-4DAB-9DFC-F65B22FE41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E944706-E182-4BB4-B8E2-273019DFF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E0344D-47F7-4EF1-A234-CB43A1481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7AC1A3A-7F4E-4F9A-8C41-08AB4C526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EE08EB-ACF2-48B5-A29D-A674AB478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301625"/>
            <a:ext cx="2266950" cy="5816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1625" cy="5816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0F9BAE-ED08-4622-AC63-BC50E7794F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84D6C82-8DE9-45AD-B477-3D1E547E73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283E57-A13A-4E79-BEBA-AFC75D1103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414CA9-B725-42BC-B1EB-EE4FE20C1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65350"/>
            <a:ext cx="4457700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2165350"/>
            <a:ext cx="4459287" cy="4276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F3F78E-B6FC-4484-A6FC-77663810E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ADF1C1-E5EA-40C5-8AA5-D68AE0A88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682617-F1B7-410A-AD15-94E10409C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CBA752-A09B-41A0-B9A0-0858A467D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ADA677-7C1D-408A-BD96-600E3C4BE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4BCFAE-BEC5-4F3E-B1C1-95251DCCB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EFB2AE8-BA61-4273-93B6-7FD52A8153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DAD96D-56E7-465F-BF7D-449BC0F71F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14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140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EBBA7E-348E-48F8-BBAE-DD9104BD5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9945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99452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99452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FC9AD9C-6190-4854-8B9C-06D2FB7AB3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D9EA47-66A8-4E17-B4B9-FE4EBA382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939760-AC19-437D-9490-C03F368A1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29C2C0D-B6EB-45F7-95C2-9AB82764DE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3B3200-B4EC-4341-8998-503BAB330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DB77AE-DF17-442F-A37C-B2DDD9763D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7D72DC6F-9768-4939-9548-0D469A5E37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684213"/>
            <a:ext cx="8458200" cy="10223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49450"/>
            <a:ext cx="8853488" cy="3810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39750" y="6318250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267075" y="634682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31013" y="634682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04F460AD-4584-416F-AD9A-1B0304D6CF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79613"/>
            <a:ext cx="8853488" cy="41386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12775" y="656272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56272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335838" y="656272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1ED82D2D-1B6C-4574-8FCD-E66C689180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280099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280099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280099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280099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280099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280099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280099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280099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>
          <a:solidFill>
            <a:srgbClr val="280099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8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80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80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65350"/>
            <a:ext cx="9069387" cy="4276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99452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99452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99452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</a:defRPr>
            </a:lvl1pPr>
          </a:lstStyle>
          <a:p>
            <a:fld id="{DD5B1C04-4389-40AA-A786-AC6CA45115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FFFFFF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FFFFFF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FFFFFF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FFFFFF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FFFFFF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FFFFFF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FFFFFF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FFFFFF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BEFORE AGILE METHODS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3238" y="2165350"/>
            <a:ext cx="9070975" cy="4278313"/>
          </a:xfrm>
          <a:prstGeom prst="rect">
            <a:avLst/>
          </a:prstGeom>
          <a:noFill/>
          <a:ln/>
        </p:spPr>
        <p:txBody>
          <a:bodyPr lIns="0" tIns="28224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Other Engineering fields development models were used, ie: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Waterfall Method: Intensive planning and refactoring before coding is actually done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Pros: Great documentation and works well with other engineering fields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Cons: Increases man hour costs which are the most expensive part of software development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"Harnessing collective intelligence"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27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Let a playa playThe role of the host is to create an environment optimized for user input and exchange.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GPL Collective intelligence is a byproduct of a growing developer community.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Viral marketing Meeting the needs of users creates a self-perpuating growth rate.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Crowdsourcing Funding has gone viral.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end of software cycles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27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Sorftware as a service: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The role of the host is to create an environment optimized for user input and exchange.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RELEVANCE OF NEW PRINCIPLES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463675"/>
            <a:ext cx="9070975" cy="6008688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Technical issues are not often the major contribution to the failure of the system development project. It is people issues that mainly cause the project failure.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People being inflexible and insisting on creating a detailed, up front to do architecture.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People not realize that you need to invest a bit of time up front to do architecture envisioning.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3. People not understanding the need to prove the architecture early in the project with working code.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PEOPLE’S PERSPECTIVES ON AGILE METHODOLOGIES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0225" y="1828800"/>
            <a:ext cx="9070975" cy="509746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Lightweight programming models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Simplicity breeds adoptionSoftware development techniques that are more loose and less corporate are more likely to spread.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Innovation in assemblyReusable and highly accessible tools will challenge the proprietary standards.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Cross-functional teamsNo more compartmentalizing your developers. Teams and projects, like ideas, should flow freely.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Agile in the Industry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9050" y="1006475"/>
            <a:ext cx="9070975" cy="67294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PROS &amp; CONS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What are some of the disadvantages of Agile?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Active user involvement and close collaboration are required throughout the development cycle.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Requirements are revealed and evolve over time.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3. Agile requirements are intentionally minimal.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4. Testing is integrated throughout the lifecycle.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5. Feature sign off’s are required.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6. Agile development can be intense for developers.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IS AGILE FOR US?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27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Vital questions: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Do companies have to just choose either Waterfall or Agile or are there hybrid options?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What questions should be asked? How can a company decide whether to implement Agile methodologies?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Is the project suitable for Agile?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27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Does the project have a lot of ambiguity and uncertainty?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Does the product already exist or is this project starting from scratch?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3. How critical are the operations of the final product?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Is the team suitable for Agile?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3672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Does the Product Owner have the right level of authority and influence?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Is there a dedicated, persistent, cross-functional team?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3. Is the team co-located?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4. Do you have an Uber Product Owner and Uber ScrumMaster?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5. Is there a controlled build environment?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BETTER METHODOLOGY NEEDED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27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Lots of dead time when creating specifications.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Not reuse oriented.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3. Software may be obsolete or have no market by the time its released.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4. 80% of software projects failed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LOOK TO TOYOTA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27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Toyota Production System 3 Principles: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Build only what is needed.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Eliminate anything that doesn't add value.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3. Stop if something goes wrong.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LEAN THINKING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9275" y="1768475"/>
            <a:ext cx="9070975" cy="56372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5 principles derived from Toyota's model, book published 1996: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/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Specify value.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Identify the value stream.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3. Create the conditions for value to flow smoothly through the stream.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4. Have the customer pull value from the stream.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5. Pursue perfection.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SCRUM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27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First agile method where work is done iteratively in sprints.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Sprints are typically 2 to 4 weeks.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3. Customer can change requirements during project.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AGILE MANIFESTO 2001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075" y="1371600"/>
            <a:ext cx="9988550" cy="5913438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We are uncovering better ways of developing software by doing it and helping others do it. Through this work we have come to value: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1. Individuals and interactions over processes and tools.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2. Working software over comprehensive documentation.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3. Customer collaboration over contract negotiation.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4. Responding to change over following a plan.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5. That is, while there is value in the items on the right, we value the items on the left more.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Fundamentals of Extreme Programming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4433887" cy="427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1. Pair programming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2. Planning game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3. Small releases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4. Continuous testing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5. System metaphor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US"/>
              <a:t>6. Simple design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754563" y="2217738"/>
            <a:ext cx="5783262" cy="37258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73224" rIns="90000" bIns="45000"/>
          <a:lstStyle/>
          <a:p>
            <a:pPr marL="431800" indent="-323850">
              <a:spcAft>
                <a:spcPts val="1425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FFFFFF"/>
                </a:solidFill>
                <a:cs typeface="Arial Unicode MS" charset="0"/>
              </a:rPr>
              <a:t>7. Re-factoring</a:t>
            </a:r>
          </a:p>
          <a:p>
            <a:pPr marL="431800" indent="-323850">
              <a:spcAft>
                <a:spcPts val="1425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FFFFFF"/>
                </a:solidFill>
                <a:cs typeface="Arial Unicode MS" charset="0"/>
              </a:rPr>
              <a:t>8. Collective code ownership</a:t>
            </a:r>
          </a:p>
          <a:p>
            <a:pPr marL="431800" indent="-323850">
              <a:spcAft>
                <a:spcPts val="1425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FFFFFF"/>
                </a:solidFill>
                <a:cs typeface="Arial Unicode MS" charset="0"/>
              </a:rPr>
              <a:t>9. Continuous integration</a:t>
            </a:r>
          </a:p>
          <a:p>
            <a:pPr marL="431800" indent="-323850">
              <a:spcAft>
                <a:spcPts val="1425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FFFFFF"/>
                </a:solidFill>
                <a:cs typeface="Arial Unicode MS" charset="0"/>
              </a:rPr>
              <a:t>10. Coding standards</a:t>
            </a:r>
          </a:p>
          <a:p>
            <a:pPr marL="431800" indent="-323850">
              <a:spcAft>
                <a:spcPts val="1425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FFFFFF"/>
                </a:solidFill>
                <a:cs typeface="Arial Unicode MS" charset="0"/>
              </a:rPr>
              <a:t>11. 40-hour week</a:t>
            </a:r>
          </a:p>
          <a:p>
            <a:pPr marL="431800" indent="-323850">
              <a:spcAft>
                <a:spcPts val="1425"/>
              </a:spcAft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US" sz="3200">
                <a:solidFill>
                  <a:srgbClr val="FFFFFF"/>
                </a:solidFill>
                <a:cs typeface="Arial Unicode MS" charset="0"/>
              </a:rPr>
              <a:t>11. On-site customer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Extreme Programming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5125" y="1674813"/>
            <a:ext cx="9070975" cy="5457825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1. Requirements are described as scenarios that read like a story. Diagrams may be used to make it easier to understand.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2. Story boarding- Interactions are drawn using UML.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3. Class diagrams are made from the UML.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4. Behavior between classes needs described in pseudocode.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5. Code everything.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6. Testing.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6162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RELEVANCE OF NEW PRINCIPLES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65350"/>
            <a:ext cx="9070975" cy="4278313"/>
          </a:xfrm>
          <a:ln/>
        </p:spPr>
        <p:txBody>
          <a:bodyPr/>
          <a:lstStyle/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b="1"/>
              <a:t>The web as a platform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UGCThe value of web software is dependent on user-generated content.</a:t>
            </a:r>
          </a:p>
          <a:p>
            <a:pPr marL="431800" indent="-323850">
              <a:buClr>
                <a:srgbClr val="FFFF00"/>
              </a:buClr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/>
              <a:t>Self-sustainabilityAs a user network is built, more services are added to the software, creating a direct correlation between traffic and quality.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945</Words>
  <Application>Microsoft Office PowerPoint</Application>
  <PresentationFormat>Custom</PresentationFormat>
  <Paragraphs>119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Times New Roman</vt:lpstr>
      <vt:lpstr>Arial</vt:lpstr>
      <vt:lpstr>Microsoft YaHei</vt:lpstr>
      <vt:lpstr>Arial Unicode MS</vt:lpstr>
      <vt:lpstr>Lucida Sans Unicode</vt:lpstr>
      <vt:lpstr>Wingdings</vt:lpstr>
      <vt:lpstr>Office Theme</vt:lpstr>
      <vt:lpstr>Office Theme</vt:lpstr>
      <vt:lpstr>Office Theme</vt:lpstr>
      <vt:lpstr>Office Theme</vt:lpstr>
      <vt:lpstr>BEFORE AGILE METHODS</vt:lpstr>
      <vt:lpstr>BETTER METHODOLOGY NEEDED</vt:lpstr>
      <vt:lpstr>LOOK TO TOYOTA</vt:lpstr>
      <vt:lpstr>LEAN THINKING</vt:lpstr>
      <vt:lpstr>SCRUM</vt:lpstr>
      <vt:lpstr>AGILE MANIFESTO 2001</vt:lpstr>
      <vt:lpstr>Fundamentals of Extreme Programming</vt:lpstr>
      <vt:lpstr>Extreme Programming</vt:lpstr>
      <vt:lpstr>RELEVANCE OF NEW PRINCIPLES</vt:lpstr>
      <vt:lpstr>"Harnessing collective intelligence"</vt:lpstr>
      <vt:lpstr>The end of software cycles</vt:lpstr>
      <vt:lpstr>RELEVANCE OF NEW PRINCIPLES</vt:lpstr>
      <vt:lpstr>PEOPLE’S PERSPECTIVES ON AGILE METHODOLOGIES</vt:lpstr>
      <vt:lpstr>Agile in the Industry</vt:lpstr>
      <vt:lpstr>IS AGILE FOR US?</vt:lpstr>
      <vt:lpstr>Is the project suitable for Agile?</vt:lpstr>
      <vt:lpstr>Is the team suitable for Agile?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AGILE METHODS</dc:title>
  <dc:creator>shankar</dc:creator>
  <cp:lastModifiedBy>shankar</cp:lastModifiedBy>
  <cp:revision>1</cp:revision>
  <cp:lastPrinted>1601-01-01T00:00:00Z</cp:lastPrinted>
  <dcterms:created xsi:type="dcterms:W3CDTF">2013-11-04T03:30:38Z</dcterms:created>
  <dcterms:modified xsi:type="dcterms:W3CDTF">2013-11-10T16:18:58Z</dcterms:modified>
</cp:coreProperties>
</file>